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8"/>
  </p:notesMasterIdLst>
  <p:handoutMasterIdLst>
    <p:handoutMasterId r:id="rId19"/>
  </p:handoutMasterIdLst>
  <p:sldIdLst>
    <p:sldId id="267" r:id="rId2"/>
    <p:sldId id="268" r:id="rId3"/>
    <p:sldId id="269" r:id="rId4"/>
    <p:sldId id="270" r:id="rId5"/>
    <p:sldId id="257" r:id="rId6"/>
    <p:sldId id="260" r:id="rId7"/>
    <p:sldId id="265" r:id="rId8"/>
    <p:sldId id="266" r:id="rId9"/>
    <p:sldId id="259" r:id="rId10"/>
    <p:sldId id="258" r:id="rId11"/>
    <p:sldId id="263" r:id="rId12"/>
    <p:sldId id="271" r:id="rId13"/>
    <p:sldId id="272" r:id="rId14"/>
    <p:sldId id="273" r:id="rId15"/>
    <p:sldId id="275"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27840-C758-47C7-80FA-68228ADBE81C}" v="18" dt="2024-11-09T07:05:52.527"/>
    <p1510:client id="{6DD3F3F1-34AE-453E-83D2-E8C6FB450242}" v="222" dt="2024-11-09T11:57:40.670"/>
    <p1510:client id="{89B94A53-0A09-46C0-A245-66D111272A11}" v="2032" dt="2024-11-09T12:39:41.587"/>
    <p1510:client id="{D8915318-B12A-4E55-8011-655E27A516D5}" v="813" dt="2024-11-09T07:01:47.313"/>
    <p1510:client id="{E62E114F-AA5D-4832-BB0E-63547D243C65}" v="235" dt="2024-11-09T11:59:49"/>
    <p1510:client id="{FD55281B-EE81-403E-99C1-6BD06170880C}" v="44" dt="2024-11-09T07:40:38.705"/>
  </p1510:revLst>
</p1510:revInfo>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D81DDF-98D4-498E-A94D-DDD7A807AD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91BFCE-55A1-4C09-B4B5-9359AD6F4D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E4FA28-26D5-4BDF-9A75-C27596ADE055}" type="datetimeFigureOut">
              <a:rPr lang="en-US" smtClean="0"/>
              <a:t>5/17/2025</a:t>
            </a:fld>
            <a:endParaRPr lang="en-US"/>
          </a:p>
        </p:txBody>
      </p:sp>
      <p:sp>
        <p:nvSpPr>
          <p:cNvPr id="4" name="Footer Placeholder 3">
            <a:extLst>
              <a:ext uri="{FF2B5EF4-FFF2-40B4-BE49-F238E27FC236}">
                <a16:creationId xmlns:a16="http://schemas.microsoft.com/office/drawing/2014/main" id="{4BEEB1F3-97EE-4F0D-B402-E34820EC6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054877F-A04A-4D6A-A0A8-95CC6E2D2A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507CFE-5866-4B40-8953-42375E9B5DB3}" type="slidenum">
              <a:rPr lang="en-US" smtClean="0"/>
              <a:t>‹#›</a:t>
            </a:fld>
            <a:endParaRPr lang="en-US"/>
          </a:p>
        </p:txBody>
      </p:sp>
    </p:spTree>
    <p:extLst>
      <p:ext uri="{BB962C8B-B14F-4D97-AF65-F5344CB8AC3E}">
        <p14:creationId xmlns:p14="http://schemas.microsoft.com/office/powerpoint/2010/main" val="1955250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E1D6F-8584-4A53-833D-DCA47225B220}" type="datetimeFigureOut">
              <a:rPr lang="en-US" smtClean="0"/>
              <a:t>5/17/2025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3874D-A20A-4B3E-9C12-F524953D5B76}" type="slidenum">
              <a:rPr lang="en-US" smtClean="0"/>
              <a:t>‹#›</a:t>
            </a:fld>
            <a:endParaRPr lang="en-US"/>
          </a:p>
        </p:txBody>
      </p:sp>
    </p:spTree>
    <p:extLst>
      <p:ext uri="{BB962C8B-B14F-4D97-AF65-F5344CB8AC3E}">
        <p14:creationId xmlns:p14="http://schemas.microsoft.com/office/powerpoint/2010/main" val="228530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7464" y="802298"/>
            <a:ext cx="8637073" cy="2541431"/>
          </a:xfrm>
        </p:spPr>
        <p:txBody>
          <a:bodyPr bIns="0" anchor="b">
            <a:normAutofit/>
          </a:bodyPr>
          <a:lstStyle>
            <a:lvl1pPr algn="l">
              <a:defRPr sz="6600"/>
            </a:lvl1pPr>
          </a:lstStyle>
          <a:p>
            <a:r>
              <a:rPr lang="en-US" noProof="0"/>
              <a:t>Click to edit Master title style</a:t>
            </a:r>
          </a:p>
        </p:txBody>
      </p:sp>
      <p:sp>
        <p:nvSpPr>
          <p:cNvPr id="3" name="Subtitle 2"/>
          <p:cNvSpPr>
            <a:spLocks noGrp="1"/>
          </p:cNvSpPr>
          <p:nvPr>
            <p:ph type="subTitle" idx="1"/>
          </p:nvPr>
        </p:nvSpPr>
        <p:spPr>
          <a:xfrm>
            <a:off x="1777464"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6913821" y="6370429"/>
            <a:ext cx="3500715" cy="309201"/>
          </a:xfrm>
        </p:spPr>
        <p:txBody>
          <a:bodyPr/>
          <a:lstStyle/>
          <a:p>
            <a:fld id="{2D202488-4139-4052-B998-251C9C912739}" type="datetimeFigureOut">
              <a:rPr lang="en-US" noProof="0" smtClean="0"/>
              <a:t>5/17/2025</a:t>
            </a:fld>
            <a:endParaRPr lang="en-US" noProof="0"/>
          </a:p>
        </p:txBody>
      </p:sp>
      <p:sp>
        <p:nvSpPr>
          <p:cNvPr id="5" name="Footer Placeholder 4"/>
          <p:cNvSpPr>
            <a:spLocks noGrp="1"/>
          </p:cNvSpPr>
          <p:nvPr>
            <p:ph type="ftr" sz="quarter" idx="11"/>
          </p:nvPr>
        </p:nvSpPr>
        <p:spPr>
          <a:xfrm>
            <a:off x="1777464" y="6370430"/>
            <a:ext cx="4973915" cy="309201"/>
          </a:xfrm>
        </p:spPr>
        <p:txBody>
          <a:bodyPr/>
          <a:lstStyle/>
          <a:p>
            <a:r>
              <a:rPr lang="en-US" noProof="0"/>
              <a:t>Add Footer Here</a:t>
            </a:r>
          </a:p>
        </p:txBody>
      </p:sp>
      <p:cxnSp>
        <p:nvCxnSpPr>
          <p:cNvPr id="15" name="Straight Connector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40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Gallery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0394"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7873638" y="5144980"/>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t>5/17/2025</a:t>
            </a:fld>
            <a:endParaRPr lang="en-US" noProof="0"/>
          </a:p>
        </p:txBody>
      </p:sp>
      <p:sp>
        <p:nvSpPr>
          <p:cNvPr id="6" name="Footer Placeholder 5"/>
          <p:cNvSpPr>
            <a:spLocks noGrp="1"/>
          </p:cNvSpPr>
          <p:nvPr>
            <p:ph type="ftr" sz="quarter" idx="11"/>
          </p:nvPr>
        </p:nvSpPr>
        <p:spPr/>
        <p:txBody>
          <a:bodyPr/>
          <a:lstStyle/>
          <a:p>
            <a:r>
              <a:rPr lang="en-US" noProof="0"/>
              <a:t>Add Footer Here</a:t>
            </a:r>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2">
            <a:extLst>
              <a:ext uri="{FF2B5EF4-FFF2-40B4-BE49-F238E27FC236}">
                <a16:creationId xmlns:a16="http://schemas.microsoft.com/office/drawing/2014/main" id="{9DE9A20D-024F-4A17-9B20-526AA4037253}"/>
              </a:ext>
            </a:extLst>
          </p:cNvPr>
          <p:cNvSpPr>
            <a:spLocks noGrp="1"/>
          </p:cNvSpPr>
          <p:nvPr>
            <p:ph idx="12"/>
          </p:nvPr>
        </p:nvSpPr>
        <p:spPr>
          <a:xfrm>
            <a:off x="4602108"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37D8F60F-F9DD-4AAC-BF28-C004CCDF2D69}"/>
              </a:ext>
            </a:extLst>
          </p:cNvPr>
          <p:cNvSpPr>
            <a:spLocks noGrp="1"/>
          </p:cNvSpPr>
          <p:nvPr>
            <p:ph idx="13"/>
          </p:nvPr>
        </p:nvSpPr>
        <p:spPr>
          <a:xfrm>
            <a:off x="7873638"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3">
            <a:extLst>
              <a:ext uri="{FF2B5EF4-FFF2-40B4-BE49-F238E27FC236}">
                <a16:creationId xmlns:a16="http://schemas.microsoft.com/office/drawing/2014/main" id="{8F09FDD8-5B1C-4AAA-8EEC-0A77C9E477D1}"/>
              </a:ext>
            </a:extLst>
          </p:cNvPr>
          <p:cNvSpPr>
            <a:spLocks noGrp="1"/>
          </p:cNvSpPr>
          <p:nvPr>
            <p:ph type="body" sz="half" idx="14"/>
          </p:nvPr>
        </p:nvSpPr>
        <p:spPr>
          <a:xfrm>
            <a:off x="4595889" y="5144979"/>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Text Placeholder 3">
            <a:extLst>
              <a:ext uri="{FF2B5EF4-FFF2-40B4-BE49-F238E27FC236}">
                <a16:creationId xmlns:a16="http://schemas.microsoft.com/office/drawing/2014/main" id="{E6DF0B7E-E17E-4875-966D-4DE67F755B71}"/>
              </a:ext>
            </a:extLst>
          </p:cNvPr>
          <p:cNvSpPr>
            <a:spLocks noGrp="1"/>
          </p:cNvSpPr>
          <p:nvPr>
            <p:ph type="body" sz="half" idx="15"/>
          </p:nvPr>
        </p:nvSpPr>
        <p:spPr>
          <a:xfrm>
            <a:off x="1306587" y="5144978"/>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3" name="Straight Connector 12">
            <a:extLst>
              <a:ext uri="{FF2B5EF4-FFF2-40B4-BE49-F238E27FC236}">
                <a16:creationId xmlns:a16="http://schemas.microsoft.com/office/drawing/2014/main" id="{5685D963-B130-47E9-AFCC-AEBED2B1155B}"/>
              </a:ext>
            </a:extLst>
          </p:cNvPr>
          <p:cNvCxnSpPr>
            <a:cxnSpLocks/>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FA9B6CF-713A-4942-BE35-A61AFCDDFD3D}"/>
              </a:ext>
            </a:extLst>
          </p:cNvPr>
          <p:cNvCxnSpPr>
            <a:cxnSpLocks/>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Text Placeholder 18">
            <a:extLst>
              <a:ext uri="{FF2B5EF4-FFF2-40B4-BE49-F238E27FC236}">
                <a16:creationId xmlns:a16="http://schemas.microsoft.com/office/drawing/2014/main" id="{93809A32-C7A4-4739-994B-BE492F855ACC}"/>
              </a:ext>
            </a:extLst>
          </p:cNvPr>
          <p:cNvSpPr>
            <a:spLocks noGrp="1"/>
          </p:cNvSpPr>
          <p:nvPr>
            <p:ph type="body" sz="quarter" idx="16"/>
          </p:nvPr>
        </p:nvSpPr>
        <p:spPr>
          <a:xfrm>
            <a:off x="1290908" y="1617663"/>
            <a:ext cx="9618391" cy="1336675"/>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le 6">
            <a:extLst>
              <a:ext uri="{FF2B5EF4-FFF2-40B4-BE49-F238E27FC236}">
                <a16:creationId xmlns:a16="http://schemas.microsoft.com/office/drawing/2014/main" id="{2C1ABD52-D5FE-4FC2-8449-5DA0E52853E1}"/>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24270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noProof="0"/>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7236069" y="6332578"/>
            <a:ext cx="4315852" cy="320123"/>
          </a:xfrm>
        </p:spPr>
        <p:txBody>
          <a:bodyPr/>
          <a:lstStyle>
            <a:lvl1pPr algn="r">
              <a:defRPr/>
            </a:lvl1pPr>
          </a:lstStyle>
          <a:p>
            <a:fld id="{2D202488-4139-4052-B998-251C9C912739}" type="datetimeFigureOut">
              <a:rPr lang="en-US" noProof="0" smtClean="0"/>
              <a:pPr/>
              <a:t>5/17/2025</a:t>
            </a:fld>
            <a:endParaRPr lang="en-US" noProof="0"/>
          </a:p>
        </p:txBody>
      </p:sp>
      <p:sp>
        <p:nvSpPr>
          <p:cNvPr id="6" name="Footer Placeholder 5"/>
          <p:cNvSpPr>
            <a:spLocks noGrp="1"/>
          </p:cNvSpPr>
          <p:nvPr>
            <p:ph type="ftr" sz="quarter" idx="11"/>
          </p:nvPr>
        </p:nvSpPr>
        <p:spPr>
          <a:xfrm>
            <a:off x="1447382" y="6332578"/>
            <a:ext cx="5541004" cy="320931"/>
          </a:xfrm>
        </p:spPr>
        <p:txBody>
          <a:bodyPr/>
          <a:lstStyle/>
          <a:p>
            <a:r>
              <a:rPr lang="en-US" noProof="0"/>
              <a:t>Add Footer Here</a:t>
            </a: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589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2D202488-4139-4052-B998-251C9C912739}" type="datetimeFigureOut">
              <a:rPr lang="en-US" noProof="0" smtClean="0"/>
              <a:t>5/17/2025</a:t>
            </a:fld>
            <a:endParaRPr lang="en-US" noProof="0"/>
          </a:p>
        </p:txBody>
      </p:sp>
      <p:sp>
        <p:nvSpPr>
          <p:cNvPr id="5" name="Footer Placeholder 4"/>
          <p:cNvSpPr>
            <a:spLocks noGrp="1"/>
          </p:cNvSpPr>
          <p:nvPr>
            <p:ph type="ftr" sz="quarter" idx="11"/>
          </p:nvPr>
        </p:nvSpPr>
        <p:spPr/>
        <p:txBody>
          <a:bodyPr/>
          <a:lstStyle/>
          <a:p>
            <a:r>
              <a:rPr lang="en-US" noProof="0"/>
              <a:t>Add Footer Here</a:t>
            </a:r>
          </a:p>
        </p:txBody>
      </p:sp>
      <p:cxnSp>
        <p:nvCxnSpPr>
          <p:cNvPr id="33" name="Straight Connector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itle 5">
            <a:extLst>
              <a:ext uri="{FF2B5EF4-FFF2-40B4-BE49-F238E27FC236}">
                <a16:creationId xmlns:a16="http://schemas.microsoft.com/office/drawing/2014/main" id="{C414FF1F-6558-4E39-87DB-276E44F5477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5688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887950"/>
          </a:xfrm>
        </p:spPr>
        <p:txBody>
          <a:bodyPr anchor="b">
            <a:normAutofit/>
          </a:bodyPr>
          <a:lstStyle>
            <a:lvl1pPr algn="l">
              <a:defRPr sz="3600"/>
            </a:lvl1pPr>
          </a:lstStyle>
          <a:p>
            <a:r>
              <a:rPr lang="en-US" noProof="0"/>
              <a:t>Click to edit Master title style</a:t>
            </a:r>
          </a:p>
        </p:txBody>
      </p:sp>
      <p:sp>
        <p:nvSpPr>
          <p:cNvPr id="3" name="Text Placeholder 2"/>
          <p:cNvSpPr>
            <a:spLocks noGrp="1"/>
          </p:cNvSpPr>
          <p:nvPr>
            <p:ph type="body" idx="1"/>
          </p:nvPr>
        </p:nvSpPr>
        <p:spPr>
          <a:xfrm>
            <a:off x="1780777"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noProof="0" smtClean="0"/>
              <a:t>5/17/2025</a:t>
            </a:fld>
            <a:endParaRPr lang="en-US" noProof="0"/>
          </a:p>
        </p:txBody>
      </p:sp>
      <p:sp>
        <p:nvSpPr>
          <p:cNvPr id="5" name="Footer Placeholder 4"/>
          <p:cNvSpPr>
            <a:spLocks noGrp="1"/>
          </p:cNvSpPr>
          <p:nvPr>
            <p:ph type="ftr" sz="quarter" idx="11"/>
          </p:nvPr>
        </p:nvSpPr>
        <p:spPr/>
        <p:txBody>
          <a:bodyPr/>
          <a:lstStyle/>
          <a:p>
            <a:r>
              <a:rPr lang="en-US" noProof="0"/>
              <a:t>Add Footer Here</a:t>
            </a:r>
          </a:p>
        </p:txBody>
      </p:sp>
      <p:cxnSp>
        <p:nvCxnSpPr>
          <p:cNvPr id="15" name="Straight Connector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13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2239" y="2161853"/>
            <a:ext cx="4645152" cy="344859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58679" y="2168318"/>
            <a:ext cx="4645152" cy="3441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2D202488-4139-4052-B998-251C9C912739}" type="datetimeFigureOut">
              <a:rPr lang="en-US" noProof="0" smtClean="0"/>
              <a:t>5/17/2025</a:t>
            </a:fld>
            <a:endParaRPr lang="en-US" noProof="0"/>
          </a:p>
        </p:txBody>
      </p:sp>
      <p:sp>
        <p:nvSpPr>
          <p:cNvPr id="6" name="Footer Placeholder 5"/>
          <p:cNvSpPr>
            <a:spLocks noGrp="1"/>
          </p:cNvSpPr>
          <p:nvPr>
            <p:ph type="ftr" sz="quarter" idx="11"/>
          </p:nvPr>
        </p:nvSpPr>
        <p:spPr/>
        <p:txBody>
          <a:bodyPr/>
          <a:lstStyle/>
          <a:p>
            <a:r>
              <a:rPr lang="en-US" noProof="0"/>
              <a:t>Add Footer Here</a:t>
            </a:r>
          </a:p>
        </p:txBody>
      </p:sp>
      <p:cxnSp>
        <p:nvCxnSpPr>
          <p:cNvPr id="9" name="Straight Connector 8">
            <a:extLst>
              <a:ext uri="{FF2B5EF4-FFF2-40B4-BE49-F238E27FC236}">
                <a16:creationId xmlns:a16="http://schemas.microsoft.com/office/drawing/2014/main" id="{4715607D-9DE2-4687-AAF8-EF2427252A9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2F96D46B-C1B8-46AB-87DF-61A8058B1F4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7775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7315" y="1950795"/>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287315" y="2755515"/>
            <a:ext cx="4645152" cy="264445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52486" y="1954249"/>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52486" y="2752737"/>
            <a:ext cx="4645152" cy="263737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2D202488-4139-4052-B998-251C9C912739}" type="datetimeFigureOut">
              <a:rPr lang="en-US" noProof="0" smtClean="0"/>
              <a:t>5/17/2025</a:t>
            </a:fld>
            <a:endParaRPr lang="en-US" noProof="0"/>
          </a:p>
        </p:txBody>
      </p:sp>
      <p:sp>
        <p:nvSpPr>
          <p:cNvPr id="8" name="Footer Placeholder 7"/>
          <p:cNvSpPr>
            <a:spLocks noGrp="1"/>
          </p:cNvSpPr>
          <p:nvPr>
            <p:ph type="ftr" sz="quarter" idx="11"/>
          </p:nvPr>
        </p:nvSpPr>
        <p:spPr/>
        <p:txBody>
          <a:bodyPr/>
          <a:lstStyle/>
          <a:p>
            <a:r>
              <a:rPr lang="en-US" noProof="0"/>
              <a:t>Add Footer Here</a:t>
            </a:r>
          </a:p>
        </p:txBody>
      </p:sp>
      <p:cxnSp>
        <p:nvCxnSpPr>
          <p:cNvPr id="11" name="Straight Connector 10">
            <a:extLst>
              <a:ext uri="{FF2B5EF4-FFF2-40B4-BE49-F238E27FC236}">
                <a16:creationId xmlns:a16="http://schemas.microsoft.com/office/drawing/2014/main" id="{C384AA55-1960-47F4-BA3C-E97A6F2D0B19}"/>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itle 8">
            <a:extLst>
              <a:ext uri="{FF2B5EF4-FFF2-40B4-BE49-F238E27FC236}">
                <a16:creationId xmlns:a16="http://schemas.microsoft.com/office/drawing/2014/main" id="{09471694-1220-4CFC-A31F-622E5D3DE2D5}"/>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98174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noProof="0" smtClean="0"/>
              <a:t>5/17/2025</a:t>
            </a:fld>
            <a:endParaRPr lang="en-US" noProof="0"/>
          </a:p>
        </p:txBody>
      </p:sp>
      <p:sp>
        <p:nvSpPr>
          <p:cNvPr id="4" name="Footer Placeholder 3"/>
          <p:cNvSpPr>
            <a:spLocks noGrp="1"/>
          </p:cNvSpPr>
          <p:nvPr>
            <p:ph type="ftr" sz="quarter" idx="11"/>
          </p:nvPr>
        </p:nvSpPr>
        <p:spPr/>
        <p:txBody>
          <a:bodyPr/>
          <a:lstStyle/>
          <a:p>
            <a:r>
              <a:rPr lang="en-US" noProof="0"/>
              <a:t>Add Footer Here</a:t>
            </a:r>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5395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noProof="0" smtClean="0"/>
              <a:t>5/17/2025</a:t>
            </a:fld>
            <a:endParaRPr lang="en-US" noProof="0"/>
          </a:p>
        </p:txBody>
      </p:sp>
      <p:sp>
        <p:nvSpPr>
          <p:cNvPr id="4" name="Footer Placeholder 3"/>
          <p:cNvSpPr>
            <a:spLocks noGrp="1"/>
          </p:cNvSpPr>
          <p:nvPr>
            <p:ph type="ftr" sz="quarter" idx="11"/>
          </p:nvPr>
        </p:nvSpPr>
        <p:spPr/>
        <p:txBody>
          <a:bodyPr/>
          <a:lstStyle/>
          <a:p>
            <a:r>
              <a:rPr lang="en-US" noProof="0"/>
              <a:t>Add Footer Here</a:t>
            </a:r>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A5A680F6-C147-410B-94DF-19850752D7DF}"/>
              </a:ext>
            </a:extLst>
          </p:cNvPr>
          <p:cNvSpPr>
            <a:spLocks noGrp="1"/>
          </p:cNvSpPr>
          <p:nvPr>
            <p:ph type="body" sz="quarter" idx="12"/>
          </p:nvPr>
        </p:nvSpPr>
        <p:spPr>
          <a:xfrm>
            <a:off x="1694656" y="1865037"/>
            <a:ext cx="8802688" cy="3127927"/>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4010242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202488-4139-4052-B998-251C9C912739}" type="datetimeFigureOut">
              <a:rPr lang="en-US" noProof="0" smtClean="0"/>
              <a:t>5/17/2025</a:t>
            </a:fld>
            <a:endParaRPr lang="en-US" noProof="0"/>
          </a:p>
        </p:txBody>
      </p:sp>
      <p:sp>
        <p:nvSpPr>
          <p:cNvPr id="3" name="Footer Placeholder 2"/>
          <p:cNvSpPr>
            <a:spLocks noGrp="1"/>
          </p:cNvSpPr>
          <p:nvPr>
            <p:ph type="ftr" sz="quarter" idx="11"/>
          </p:nvPr>
        </p:nvSpPr>
        <p:spPr/>
        <p:txBody>
          <a:bodyPr/>
          <a:lstStyle/>
          <a:p>
            <a:r>
              <a:rPr lang="en-US" noProof="0"/>
              <a:t>Add Footer Here </a:t>
            </a:r>
          </a:p>
        </p:txBody>
      </p:sp>
    </p:spTree>
    <p:extLst>
      <p:ext uri="{BB962C8B-B14F-4D97-AF65-F5344CB8AC3E}">
        <p14:creationId xmlns:p14="http://schemas.microsoft.com/office/powerpoint/2010/main" val="3771245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5246" y="1645522"/>
            <a:ext cx="5807176" cy="3840852"/>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290909" y="1645522"/>
            <a:ext cx="3600000" cy="383672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t>5/17/2025</a:t>
            </a:fld>
            <a:endParaRPr lang="en-US" noProof="0"/>
          </a:p>
        </p:txBody>
      </p:sp>
      <p:sp>
        <p:nvSpPr>
          <p:cNvPr id="6" name="Footer Placeholder 5"/>
          <p:cNvSpPr>
            <a:spLocks noGrp="1"/>
          </p:cNvSpPr>
          <p:nvPr>
            <p:ph type="ftr" sz="quarter" idx="11"/>
          </p:nvPr>
        </p:nvSpPr>
        <p:spPr/>
        <p:txBody>
          <a:bodyPr/>
          <a:lstStyle/>
          <a:p>
            <a:r>
              <a:rPr lang="en-US" noProof="0"/>
              <a:t>Add Footer Here</a:t>
            </a:r>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1B74F78C-6D32-47C3-ABB2-6E7092A9C4A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281653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defRPr>
            </a:lvl1pPr>
          </a:lstStyle>
          <a:p>
            <a:fld id="{2D202488-4139-4052-B998-251C9C912739}" type="datetimeFigureOut">
              <a:rPr lang="en-US" noProof="0" smtClean="0"/>
              <a:pPr/>
              <a:t>5/17/2025</a:t>
            </a:fld>
            <a:endParaRPr lang="en-US" noProof="0"/>
          </a:p>
        </p:txBody>
      </p:sp>
      <p:sp>
        <p:nvSpPr>
          <p:cNvPr id="5" name="Footer Placeholder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defRPr>
            </a:lvl1pPr>
          </a:lstStyle>
          <a:p>
            <a:r>
              <a:rPr lang="en-US" noProof="0"/>
              <a:t>Add Footer Here</a:t>
            </a: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5870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7" r:id="rId7"/>
    <p:sldLayoutId id="2147483691" r:id="rId8"/>
    <p:sldLayoutId id="2147483692" r:id="rId9"/>
    <p:sldLayoutId id="2147483696" r:id="rId10"/>
    <p:sldLayoutId id="214748369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C99D1D-F0AD-0F7D-9F42-0ED571D31707}"/>
              </a:ext>
            </a:extLst>
          </p:cNvPr>
          <p:cNvSpPr txBox="1"/>
          <p:nvPr/>
        </p:nvSpPr>
        <p:spPr>
          <a:xfrm>
            <a:off x="3412284" y="542530"/>
            <a:ext cx="53642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5400">
                <a:latin typeface="Cambria"/>
                <a:ea typeface="Cambria"/>
              </a:rPr>
              <a:t>GROUP PROJECT</a:t>
            </a:r>
          </a:p>
        </p:txBody>
      </p:sp>
      <p:sp>
        <p:nvSpPr>
          <p:cNvPr id="5" name="TextBox 4">
            <a:extLst>
              <a:ext uri="{FF2B5EF4-FFF2-40B4-BE49-F238E27FC236}">
                <a16:creationId xmlns:a16="http://schemas.microsoft.com/office/drawing/2014/main" id="{2380B25F-442B-226E-F468-262A497EB1E9}"/>
              </a:ext>
            </a:extLst>
          </p:cNvPr>
          <p:cNvSpPr txBox="1"/>
          <p:nvPr/>
        </p:nvSpPr>
        <p:spPr>
          <a:xfrm>
            <a:off x="4896645" y="1850627"/>
            <a:ext cx="239595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5400" b="1">
                <a:latin typeface="Cambria"/>
                <a:ea typeface="Cambria"/>
              </a:rPr>
              <a:t>ME361</a:t>
            </a:r>
          </a:p>
        </p:txBody>
      </p:sp>
      <p:sp>
        <p:nvSpPr>
          <p:cNvPr id="6" name="TextBox 5">
            <a:extLst>
              <a:ext uri="{FF2B5EF4-FFF2-40B4-BE49-F238E27FC236}">
                <a16:creationId xmlns:a16="http://schemas.microsoft.com/office/drawing/2014/main" id="{C633388A-89B3-965D-BC39-A3B17C51D716}"/>
              </a:ext>
            </a:extLst>
          </p:cNvPr>
          <p:cNvSpPr txBox="1"/>
          <p:nvPr/>
        </p:nvSpPr>
        <p:spPr>
          <a:xfrm>
            <a:off x="4901798" y="2984313"/>
            <a:ext cx="238631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latin typeface="Cambria"/>
                <a:ea typeface="Cambria"/>
              </a:rPr>
              <a:t>PROJECT 17</a:t>
            </a:r>
          </a:p>
        </p:txBody>
      </p:sp>
      <p:sp>
        <p:nvSpPr>
          <p:cNvPr id="8" name="TextBox 7">
            <a:extLst>
              <a:ext uri="{FF2B5EF4-FFF2-40B4-BE49-F238E27FC236}">
                <a16:creationId xmlns:a16="http://schemas.microsoft.com/office/drawing/2014/main" id="{45BD7E9E-E014-5352-C301-4833CF2A660C}"/>
              </a:ext>
            </a:extLst>
          </p:cNvPr>
          <p:cNvSpPr txBox="1"/>
          <p:nvPr/>
        </p:nvSpPr>
        <p:spPr>
          <a:xfrm>
            <a:off x="5169630" y="4720911"/>
            <a:ext cx="18558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a:latin typeface="Cambria"/>
                <a:ea typeface="Cambria"/>
              </a:rPr>
              <a:t>Group B2</a:t>
            </a:r>
          </a:p>
        </p:txBody>
      </p:sp>
      <p:sp>
        <p:nvSpPr>
          <p:cNvPr id="9" name="TextBox 8">
            <a:extLst>
              <a:ext uri="{FF2B5EF4-FFF2-40B4-BE49-F238E27FC236}">
                <a16:creationId xmlns:a16="http://schemas.microsoft.com/office/drawing/2014/main" id="{E7E605C5-991E-7309-0C84-BC2B6E68F851}"/>
              </a:ext>
            </a:extLst>
          </p:cNvPr>
          <p:cNvSpPr txBox="1"/>
          <p:nvPr/>
        </p:nvSpPr>
        <p:spPr>
          <a:xfrm>
            <a:off x="1261587" y="3809866"/>
            <a:ext cx="96687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cap="all">
                <a:latin typeface="Cambria"/>
                <a:ea typeface="Cambria"/>
              </a:rPr>
              <a:t>Reverse Engineering of FREE FORM COMPONENT</a:t>
            </a:r>
            <a:endParaRPr lang="en-GB" sz="3200">
              <a:latin typeface="Cambria"/>
              <a:ea typeface="Cambria"/>
            </a:endParaRPr>
          </a:p>
        </p:txBody>
      </p:sp>
      <p:pic>
        <p:nvPicPr>
          <p:cNvPr id="3" name="Picture 2" descr="A logo with text and symbols&#10;&#10;Description automatically generated">
            <a:extLst>
              <a:ext uri="{FF2B5EF4-FFF2-40B4-BE49-F238E27FC236}">
                <a16:creationId xmlns:a16="http://schemas.microsoft.com/office/drawing/2014/main" id="{755538A0-016F-8A3C-AA64-7E38908C7C3D}"/>
              </a:ext>
            </a:extLst>
          </p:cNvPr>
          <p:cNvPicPr>
            <a:picLocks noChangeAspect="1"/>
          </p:cNvPicPr>
          <p:nvPr/>
        </p:nvPicPr>
        <p:blipFill>
          <a:blip r:embed="rId2"/>
          <a:stretch>
            <a:fillRect/>
          </a:stretch>
        </p:blipFill>
        <p:spPr>
          <a:xfrm>
            <a:off x="11090752" y="159065"/>
            <a:ext cx="935621" cy="840130"/>
          </a:xfrm>
          <a:prstGeom prst="rect">
            <a:avLst/>
          </a:prstGeom>
        </p:spPr>
      </p:pic>
    </p:spTree>
    <p:extLst>
      <p:ext uri="{BB962C8B-B14F-4D97-AF65-F5344CB8AC3E}">
        <p14:creationId xmlns:p14="http://schemas.microsoft.com/office/powerpoint/2010/main" val="3882516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0199F-A274-44C6-BF37-784A855E6EEA}"/>
              </a:ext>
            </a:extLst>
          </p:cNvPr>
          <p:cNvSpPr>
            <a:spLocks noGrp="1"/>
          </p:cNvSpPr>
          <p:nvPr>
            <p:ph sz="half" idx="1"/>
          </p:nvPr>
        </p:nvSpPr>
        <p:spPr>
          <a:xfrm>
            <a:off x="1292239" y="2161853"/>
            <a:ext cx="4645152" cy="3448595"/>
          </a:xfrm>
        </p:spPr>
        <p:txBody>
          <a:bodyPr>
            <a:normAutofit/>
          </a:bodyPr>
          <a:lstStyle/>
          <a:p>
            <a:pPr lvl="0"/>
            <a:endParaRPr lang="en-US">
              <a:latin typeface="Cambria" panose="02040503050406030204" pitchFamily="18" charset="0"/>
              <a:ea typeface="Cambria" panose="02040503050406030204" pitchFamily="18" charset="0"/>
            </a:endParaRPr>
          </a:p>
          <a:p>
            <a:pPr lvl="0"/>
            <a:endParaRPr lang="en-US">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1365982" y="775561"/>
            <a:ext cx="8554731" cy="1049235"/>
          </a:xfrm>
        </p:spPr>
        <p:txBody>
          <a:bodyPr anchor="t">
            <a:normAutofit/>
          </a:bodyPr>
          <a:lstStyle/>
          <a:p>
            <a:r>
              <a:rPr lang="en-US" b="1">
                <a:latin typeface="Cambria" panose="02040503050406030204" pitchFamily="18" charset="0"/>
                <a:ea typeface="Cambria" panose="02040503050406030204" pitchFamily="18" charset="0"/>
              </a:rPr>
              <a:t>REASON FOR NOT COMPLETING FULL MOUSE</a:t>
            </a:r>
          </a:p>
        </p:txBody>
      </p:sp>
      <p:pic>
        <p:nvPicPr>
          <p:cNvPr id="7" name="Graphic 6" descr="Star icon">
            <a:extLst>
              <a:ext uri="{FF2B5EF4-FFF2-40B4-BE49-F238E27FC236}">
                <a16:creationId xmlns:a16="http://schemas.microsoft.com/office/drawing/2014/main" id="{6DA79E96-9057-4ED2-67BE-8C91BED5DC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5637" y="282519"/>
            <a:ext cx="1044000" cy="1044000"/>
          </a:xfrm>
          <a:prstGeom prst="rect">
            <a:avLst/>
          </a:prstGeom>
        </p:spPr>
      </p:pic>
      <p:sp>
        <p:nvSpPr>
          <p:cNvPr id="4" name="TextBox 3">
            <a:extLst>
              <a:ext uri="{FF2B5EF4-FFF2-40B4-BE49-F238E27FC236}">
                <a16:creationId xmlns:a16="http://schemas.microsoft.com/office/drawing/2014/main" id="{5B27F163-2031-117B-73FD-5E00D83061AA}"/>
              </a:ext>
            </a:extLst>
          </p:cNvPr>
          <p:cNvSpPr txBox="1"/>
          <p:nvPr/>
        </p:nvSpPr>
        <p:spPr>
          <a:xfrm>
            <a:off x="1008915" y="1824796"/>
            <a:ext cx="52118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Sans-Serif" panose="020B0604020202020204" pitchFamily="34" charset="0"/>
              <a:buChar char="•"/>
            </a:pPr>
            <a:r>
              <a:rPr lang="en-GB" sz="2000">
                <a:latin typeface="Cambria"/>
                <a:ea typeface="+mn-lt"/>
                <a:cs typeface="+mn-lt"/>
              </a:rPr>
              <a:t>The unavailability of software tools such as CATIA, Siemens NX (with Reverse Engineering Module), and Geo-Magic Design X prevented us from converting the CMM coordinates into a CAD model directly, which was essential for completing the experiment.  </a:t>
            </a:r>
            <a:endParaRPr lang="en-US" sz="2000">
              <a:latin typeface="Cambria"/>
              <a:ea typeface="Cambria"/>
            </a:endParaRPr>
          </a:p>
          <a:p>
            <a:endParaRPr lang="en-GB" sz="2000">
              <a:latin typeface="Cambria"/>
              <a:ea typeface="+mn-lt"/>
              <a:cs typeface="+mn-lt"/>
            </a:endParaRPr>
          </a:p>
          <a:p>
            <a:pPr>
              <a:buFont typeface="Arial,Sans-Serif" panose="020B0604020202020204" pitchFamily="34" charset="0"/>
              <a:buChar char="•"/>
            </a:pPr>
            <a:r>
              <a:rPr lang="en-GB" sz="2000">
                <a:latin typeface="Cambria"/>
                <a:ea typeface="+mn-lt"/>
                <a:cs typeface="+mn-lt"/>
              </a:rPr>
              <a:t>Due to this reason, it was very hard to patch these points to form surfaces in FUSION 360, and hence we had to add extra points manually to patch up the surface.  </a:t>
            </a:r>
            <a:endParaRPr lang="en-GB" sz="2000">
              <a:latin typeface="Cambria"/>
              <a:ea typeface="Cambria"/>
            </a:endParaRPr>
          </a:p>
          <a:p>
            <a:endParaRPr lang="en-GB" sz="2000">
              <a:latin typeface="Cambria" panose="02040503050406030204" pitchFamily="18" charset="0"/>
              <a:ea typeface="Cambria" panose="02040503050406030204" pitchFamily="18" charset="0"/>
            </a:endParaRPr>
          </a:p>
        </p:txBody>
      </p:sp>
      <p:pic>
        <p:nvPicPr>
          <p:cNvPr id="6" name="Picture 5" descr="A drawing of a strawberry&#10;&#10;Description automatically generated">
            <a:extLst>
              <a:ext uri="{FF2B5EF4-FFF2-40B4-BE49-F238E27FC236}">
                <a16:creationId xmlns:a16="http://schemas.microsoft.com/office/drawing/2014/main" id="{DF14B1F2-A39A-58AC-778F-C15E8BB894E6}"/>
              </a:ext>
            </a:extLst>
          </p:cNvPr>
          <p:cNvPicPr>
            <a:picLocks noChangeAspect="1"/>
          </p:cNvPicPr>
          <p:nvPr/>
        </p:nvPicPr>
        <p:blipFill>
          <a:blip r:embed="rId4"/>
          <a:stretch>
            <a:fillRect/>
          </a:stretch>
        </p:blipFill>
        <p:spPr>
          <a:xfrm>
            <a:off x="6252488" y="1861372"/>
            <a:ext cx="4645149" cy="3343688"/>
          </a:xfrm>
          <a:prstGeom prst="rect">
            <a:avLst/>
          </a:prstGeom>
        </p:spPr>
      </p:pic>
    </p:spTree>
    <p:extLst>
      <p:ext uri="{BB962C8B-B14F-4D97-AF65-F5344CB8AC3E}">
        <p14:creationId xmlns:p14="http://schemas.microsoft.com/office/powerpoint/2010/main" val="2449431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222A-0050-42E6-8C3E-86E3C365C411}"/>
              </a:ext>
            </a:extLst>
          </p:cNvPr>
          <p:cNvSpPr>
            <a:spLocks noGrp="1"/>
          </p:cNvSpPr>
          <p:nvPr>
            <p:ph type="title"/>
          </p:nvPr>
        </p:nvSpPr>
        <p:spPr/>
        <p:txBody>
          <a:bodyPr/>
          <a:lstStyle/>
          <a:p>
            <a:r>
              <a:rPr lang="en-US" b="1">
                <a:latin typeface="Cambria" panose="02040503050406030204" pitchFamily="18" charset="0"/>
                <a:ea typeface="Cambria" panose="02040503050406030204" pitchFamily="18" charset="0"/>
              </a:rPr>
              <a:t>WORKING ON FUSION 360</a:t>
            </a:r>
          </a:p>
        </p:txBody>
      </p:sp>
      <p:sp>
        <p:nvSpPr>
          <p:cNvPr id="9" name="Text Placeholder 8">
            <a:extLst>
              <a:ext uri="{FF2B5EF4-FFF2-40B4-BE49-F238E27FC236}">
                <a16:creationId xmlns:a16="http://schemas.microsoft.com/office/drawing/2014/main" id="{1BD5DDD4-B30F-43B5-9BA0-190CC29E9665}"/>
              </a:ext>
            </a:extLst>
          </p:cNvPr>
          <p:cNvSpPr>
            <a:spLocks noGrp="1"/>
          </p:cNvSpPr>
          <p:nvPr>
            <p:ph type="body" sz="quarter" idx="4294967295"/>
          </p:nvPr>
        </p:nvSpPr>
        <p:spPr>
          <a:xfrm>
            <a:off x="530276" y="2245518"/>
            <a:ext cx="5487066" cy="3398198"/>
          </a:xfrm>
        </p:spPr>
        <p:txBody>
          <a:bodyPr vert="horz" lIns="91440" tIns="45720" rIns="91440" bIns="45720" rtlCol="0" anchor="t">
            <a:noAutofit/>
          </a:bodyPr>
          <a:lstStyle/>
          <a:p>
            <a:r>
              <a:rPr lang="en-IN" sz="1800">
                <a:effectLst/>
                <a:latin typeface="Cambria"/>
                <a:ea typeface="+mn-lt"/>
                <a:cs typeface="+mn-lt"/>
              </a:rPr>
              <a:t>Digital processing of the raw data obtained from the CMM measurements in the form of </a:t>
            </a:r>
            <a:r>
              <a:rPr lang="en-IN" sz="1800">
                <a:latin typeface="Cambria"/>
                <a:ea typeface="+mn-lt"/>
                <a:cs typeface="+mn-lt"/>
              </a:rPr>
              <a:t>3D </a:t>
            </a:r>
            <a:r>
              <a:rPr lang="en-IN" sz="1800">
                <a:effectLst/>
                <a:latin typeface="Cambria"/>
                <a:ea typeface="+mn-lt"/>
                <a:cs typeface="+mn-lt"/>
              </a:rPr>
              <a:t>coordinates in </a:t>
            </a:r>
            <a:r>
              <a:rPr lang="en-IN" sz="1800">
                <a:latin typeface="Cambria"/>
                <a:ea typeface="+mn-lt"/>
                <a:cs typeface="+mn-lt"/>
              </a:rPr>
              <a:t>an Excel </a:t>
            </a:r>
            <a:r>
              <a:rPr lang="en-IN" sz="1800">
                <a:effectLst/>
                <a:latin typeface="Cambria"/>
                <a:ea typeface="+mn-lt"/>
                <a:cs typeface="+mn-lt"/>
              </a:rPr>
              <a:t>file to obtain </a:t>
            </a:r>
            <a:r>
              <a:rPr lang="en-IN" sz="1800">
                <a:latin typeface="Cambria"/>
                <a:ea typeface="+mn-lt"/>
                <a:cs typeface="+mn-lt"/>
              </a:rPr>
              <a:t>a CAD </a:t>
            </a:r>
            <a:r>
              <a:rPr lang="en-IN" sz="1800">
                <a:effectLst/>
                <a:latin typeface="Cambria"/>
                <a:ea typeface="+mn-lt"/>
                <a:cs typeface="+mn-lt"/>
              </a:rPr>
              <a:t>model using </a:t>
            </a:r>
            <a:r>
              <a:rPr lang="en-IN" sz="1800">
                <a:latin typeface="Cambria"/>
                <a:ea typeface="+mn-lt"/>
                <a:cs typeface="+mn-lt"/>
              </a:rPr>
              <a:t>Fusion </a:t>
            </a:r>
            <a:r>
              <a:rPr lang="en-IN" sz="1800">
                <a:effectLst/>
                <a:latin typeface="Cambria"/>
                <a:ea typeface="+mn-lt"/>
                <a:cs typeface="+mn-lt"/>
              </a:rPr>
              <a:t>360</a:t>
            </a:r>
            <a:r>
              <a:rPr lang="en-IN" sz="1800">
                <a:latin typeface="Cambria"/>
                <a:ea typeface="+mn-lt"/>
                <a:cs typeface="+mn-lt"/>
              </a:rPr>
              <a:t> </a:t>
            </a:r>
            <a:endParaRPr lang="en-US" sz="1800">
              <a:latin typeface="Cambria"/>
              <a:ea typeface="Cambria"/>
            </a:endParaRPr>
          </a:p>
          <a:p>
            <a:r>
              <a:rPr lang="en-IN" sz="1800">
                <a:effectLst/>
                <a:latin typeface="Cambria"/>
                <a:ea typeface="+mn-lt"/>
                <a:cs typeface="+mn-lt"/>
              </a:rPr>
              <a:t>Then we converted the excel file to </a:t>
            </a:r>
            <a:r>
              <a:rPr lang="en-IN" sz="1800">
                <a:latin typeface="Cambria"/>
                <a:ea typeface="+mn-lt"/>
                <a:cs typeface="+mn-lt"/>
              </a:rPr>
              <a:t>a </a:t>
            </a:r>
            <a:r>
              <a:rPr lang="en-IN" sz="1800">
                <a:effectLst/>
                <a:latin typeface="Cambria"/>
                <a:ea typeface="+mn-lt"/>
                <a:cs typeface="+mn-lt"/>
              </a:rPr>
              <a:t>csv file and </a:t>
            </a:r>
            <a:r>
              <a:rPr lang="en-IN" sz="1800">
                <a:latin typeface="Cambria"/>
                <a:ea typeface="+mn-lt"/>
                <a:cs typeface="+mn-lt"/>
              </a:rPr>
              <a:t>imported </a:t>
            </a:r>
            <a:r>
              <a:rPr lang="en-IN" sz="1800">
                <a:effectLst/>
                <a:latin typeface="Cambria"/>
                <a:ea typeface="+mn-lt"/>
                <a:cs typeface="+mn-lt"/>
              </a:rPr>
              <a:t>the points in the form of </a:t>
            </a:r>
            <a:r>
              <a:rPr lang="en-IN" sz="1800">
                <a:latin typeface="Cambria"/>
                <a:ea typeface="+mn-lt"/>
                <a:cs typeface="+mn-lt"/>
              </a:rPr>
              <a:t>a </a:t>
            </a:r>
            <a:r>
              <a:rPr lang="en-IN" sz="1800">
                <a:effectLst/>
                <a:latin typeface="Cambria"/>
                <a:ea typeface="+mn-lt"/>
                <a:cs typeface="+mn-lt"/>
              </a:rPr>
              <a:t>spline curve using </a:t>
            </a:r>
            <a:r>
              <a:rPr lang="en-IN" sz="1800">
                <a:latin typeface="Cambria"/>
                <a:ea typeface="+mn-lt"/>
                <a:cs typeface="+mn-lt"/>
              </a:rPr>
              <a:t>the </a:t>
            </a:r>
            <a:r>
              <a:rPr lang="en-IN" sz="1800">
                <a:effectLst/>
                <a:latin typeface="Cambria"/>
                <a:ea typeface="+mn-lt"/>
                <a:cs typeface="+mn-lt"/>
              </a:rPr>
              <a:t>import spline curves csv option.</a:t>
            </a:r>
            <a:r>
              <a:rPr lang="en-IN" sz="1800">
                <a:latin typeface="Cambria"/>
                <a:ea typeface="+mn-lt"/>
                <a:cs typeface="+mn-lt"/>
              </a:rPr>
              <a:t>  </a:t>
            </a:r>
            <a:endParaRPr lang="en-IN" sz="1800">
              <a:latin typeface="Cambria"/>
              <a:ea typeface="Cambria"/>
            </a:endParaRPr>
          </a:p>
          <a:p>
            <a:r>
              <a:rPr lang="en-IN" sz="1800">
                <a:latin typeface="Cambria"/>
                <a:ea typeface="+mn-lt"/>
                <a:cs typeface="+mn-lt"/>
              </a:rPr>
              <a:t>See figure for imported geometry in Fusion 360. </a:t>
            </a:r>
            <a:endParaRPr lang="en-IN" sz="1800">
              <a:latin typeface="Cambria"/>
              <a:ea typeface="Cambria"/>
            </a:endParaRPr>
          </a:p>
          <a:p>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endParaRPr lang="en-US">
              <a:latin typeface="Cambria" panose="02040503050406030204" pitchFamily="18" charset="0"/>
              <a:ea typeface="Cambria" panose="02040503050406030204" pitchFamily="18" charset="0"/>
            </a:endParaRPr>
          </a:p>
        </p:txBody>
      </p:sp>
      <p:pic>
        <p:nvPicPr>
          <p:cNvPr id="10" name="Graphic 9" descr="Star icon">
            <a:extLst>
              <a:ext uri="{FF2B5EF4-FFF2-40B4-BE49-F238E27FC236}">
                <a16:creationId xmlns:a16="http://schemas.microsoft.com/office/drawing/2014/main" id="{F76D2371-447B-414B-9273-61F2CA39AC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7703" y="280289"/>
            <a:ext cx="1044000" cy="1044000"/>
          </a:xfrm>
          <a:prstGeom prst="rect">
            <a:avLst/>
          </a:prstGeom>
        </p:spPr>
      </p:pic>
      <p:pic>
        <p:nvPicPr>
          <p:cNvPr id="17" name="Picture 16">
            <a:extLst>
              <a:ext uri="{FF2B5EF4-FFF2-40B4-BE49-F238E27FC236}">
                <a16:creationId xmlns:a16="http://schemas.microsoft.com/office/drawing/2014/main" id="{9A38601A-C744-3E5A-FA9E-DA396BF3A3A7}"/>
              </a:ext>
            </a:extLst>
          </p:cNvPr>
          <p:cNvPicPr>
            <a:picLocks noChangeAspect="1"/>
          </p:cNvPicPr>
          <p:nvPr/>
        </p:nvPicPr>
        <p:blipFill>
          <a:blip r:embed="rId4"/>
          <a:stretch>
            <a:fillRect/>
          </a:stretch>
        </p:blipFill>
        <p:spPr>
          <a:xfrm>
            <a:off x="6096000" y="1963232"/>
            <a:ext cx="5731510" cy="3041015"/>
          </a:xfrm>
          <a:prstGeom prst="rect">
            <a:avLst/>
          </a:prstGeom>
        </p:spPr>
      </p:pic>
    </p:spTree>
    <p:extLst>
      <p:ext uri="{BB962C8B-B14F-4D97-AF65-F5344CB8AC3E}">
        <p14:creationId xmlns:p14="http://schemas.microsoft.com/office/powerpoint/2010/main" val="2412294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91DA2-F64E-29B9-98C5-47F6E6AA3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90205-060B-014D-D1B7-E0E752A54F4F}"/>
              </a:ext>
            </a:extLst>
          </p:cNvPr>
          <p:cNvSpPr>
            <a:spLocks noGrp="1"/>
          </p:cNvSpPr>
          <p:nvPr>
            <p:ph type="title"/>
          </p:nvPr>
        </p:nvSpPr>
        <p:spPr/>
        <p:txBody>
          <a:bodyPr/>
          <a:lstStyle/>
          <a:p>
            <a:r>
              <a:rPr lang="en-US" b="1">
                <a:latin typeface="Cambria" panose="02040503050406030204" pitchFamily="18" charset="0"/>
                <a:ea typeface="Cambria" panose="02040503050406030204" pitchFamily="18" charset="0"/>
              </a:rPr>
              <a:t>WORKING ON FUSION 360</a:t>
            </a:r>
          </a:p>
        </p:txBody>
      </p:sp>
      <p:sp>
        <p:nvSpPr>
          <p:cNvPr id="9" name="Text Placeholder 8">
            <a:extLst>
              <a:ext uri="{FF2B5EF4-FFF2-40B4-BE49-F238E27FC236}">
                <a16:creationId xmlns:a16="http://schemas.microsoft.com/office/drawing/2014/main" id="{1EFBFDFC-9F37-D964-4AB8-7616416FC346}"/>
              </a:ext>
            </a:extLst>
          </p:cNvPr>
          <p:cNvSpPr>
            <a:spLocks noGrp="1"/>
          </p:cNvSpPr>
          <p:nvPr>
            <p:ph type="body" sz="quarter" idx="4294967295"/>
          </p:nvPr>
        </p:nvSpPr>
        <p:spPr>
          <a:xfrm>
            <a:off x="835076" y="1640998"/>
            <a:ext cx="10208446" cy="1044000"/>
          </a:xfrm>
        </p:spPr>
        <p:txBody>
          <a:bodyPr>
            <a:normAutofit/>
          </a:bodyPr>
          <a:lstStyle/>
          <a:p>
            <a:r>
              <a:rPr lang="en-IN" sz="1800">
                <a:latin typeface="Calibri" panose="020F0502020204030204" pitchFamily="34" charset="0"/>
                <a:ea typeface="Calibri" panose="020F0502020204030204" pitchFamily="34" charset="0"/>
                <a:cs typeface="Times New Roman" panose="02020603050405020304" pitchFamily="18" charset="0"/>
              </a:rPr>
              <a:t>Then we m</a:t>
            </a:r>
            <a:r>
              <a:rPr lang="en-IN" sz="1800">
                <a:effectLst/>
                <a:latin typeface="Calibri" panose="020F0502020204030204" pitchFamily="34" charset="0"/>
                <a:ea typeface="Calibri" panose="020F0502020204030204" pitchFamily="34" charset="0"/>
                <a:cs typeface="Times New Roman" panose="02020603050405020304" pitchFamily="18" charset="0"/>
              </a:rPr>
              <a:t>odified geometry by drawing parallel curves in different planes along the surface through available coordinate points to use patch function and form a smooth surface.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latin typeface="Cambria" panose="02040503050406030204" pitchFamily="18" charset="0"/>
              <a:ea typeface="Cambria" panose="02040503050406030204" pitchFamily="18" charset="0"/>
            </a:endParaRPr>
          </a:p>
        </p:txBody>
      </p:sp>
      <p:pic>
        <p:nvPicPr>
          <p:cNvPr id="10" name="Graphic 9" descr="Star icon">
            <a:extLst>
              <a:ext uri="{FF2B5EF4-FFF2-40B4-BE49-F238E27FC236}">
                <a16:creationId xmlns:a16="http://schemas.microsoft.com/office/drawing/2014/main" id="{59C40AB7-0E03-1BDD-D1A1-D041289A8C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7703" y="280289"/>
            <a:ext cx="1044000" cy="1044000"/>
          </a:xfrm>
          <a:prstGeom prst="rect">
            <a:avLst/>
          </a:prstGeom>
        </p:spPr>
      </p:pic>
      <p:pic>
        <p:nvPicPr>
          <p:cNvPr id="3" name="Picture 2">
            <a:extLst>
              <a:ext uri="{FF2B5EF4-FFF2-40B4-BE49-F238E27FC236}">
                <a16:creationId xmlns:a16="http://schemas.microsoft.com/office/drawing/2014/main" id="{243009FA-89EE-CF06-FC01-A01326B045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478" y="2684999"/>
            <a:ext cx="4764642" cy="3197642"/>
          </a:xfrm>
          <a:prstGeom prst="rect">
            <a:avLst/>
          </a:prstGeom>
        </p:spPr>
      </p:pic>
      <p:pic>
        <p:nvPicPr>
          <p:cNvPr id="4" name="Picture 3">
            <a:extLst>
              <a:ext uri="{FF2B5EF4-FFF2-40B4-BE49-F238E27FC236}">
                <a16:creationId xmlns:a16="http://schemas.microsoft.com/office/drawing/2014/main" id="{A9AE84E9-4F7E-A523-7604-3AD730088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5110" y="2684999"/>
            <a:ext cx="4428934" cy="3197642"/>
          </a:xfrm>
          <a:prstGeom prst="rect">
            <a:avLst/>
          </a:prstGeom>
        </p:spPr>
      </p:pic>
    </p:spTree>
    <p:extLst>
      <p:ext uri="{BB962C8B-B14F-4D97-AF65-F5344CB8AC3E}">
        <p14:creationId xmlns:p14="http://schemas.microsoft.com/office/powerpoint/2010/main" val="222543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81DF9-ACD4-8357-C083-6CA277476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91750-9075-2448-89D9-4809B560A940}"/>
              </a:ext>
            </a:extLst>
          </p:cNvPr>
          <p:cNvSpPr>
            <a:spLocks noGrp="1"/>
          </p:cNvSpPr>
          <p:nvPr>
            <p:ph type="title"/>
          </p:nvPr>
        </p:nvSpPr>
        <p:spPr/>
        <p:txBody>
          <a:bodyPr/>
          <a:lstStyle/>
          <a:p>
            <a:r>
              <a:rPr lang="en-US" b="1">
                <a:latin typeface="Cambria" panose="02040503050406030204" pitchFamily="18" charset="0"/>
                <a:ea typeface="Cambria" panose="02040503050406030204" pitchFamily="18" charset="0"/>
              </a:rPr>
              <a:t>WORKING ON FUSION 360</a:t>
            </a:r>
          </a:p>
        </p:txBody>
      </p:sp>
      <p:sp>
        <p:nvSpPr>
          <p:cNvPr id="9" name="Text Placeholder 8">
            <a:extLst>
              <a:ext uri="{FF2B5EF4-FFF2-40B4-BE49-F238E27FC236}">
                <a16:creationId xmlns:a16="http://schemas.microsoft.com/office/drawing/2014/main" id="{5450B134-7C32-FEB5-5378-62524982821E}"/>
              </a:ext>
            </a:extLst>
          </p:cNvPr>
          <p:cNvSpPr>
            <a:spLocks noGrp="1"/>
          </p:cNvSpPr>
          <p:nvPr>
            <p:ph type="body" sz="quarter" idx="4294967295"/>
          </p:nvPr>
        </p:nvSpPr>
        <p:spPr>
          <a:xfrm>
            <a:off x="835076" y="1640998"/>
            <a:ext cx="10208446" cy="736986"/>
          </a:xfrm>
        </p:spPr>
        <p:txBody>
          <a:bodyPr vert="horz" lIns="91440" tIns="45720" rIns="91440" bIns="45720" rtlCol="0" anchor="t">
            <a:noAutofit/>
          </a:bodyPr>
          <a:lstStyle/>
          <a:p>
            <a:r>
              <a:rPr lang="en-IN" sz="1800">
                <a:latin typeface="Cambria"/>
                <a:ea typeface="Cambria"/>
                <a:cs typeface="+mn-lt"/>
              </a:rPr>
              <a:t>Then we used the patch feature and selected boundary edges and interior rails to guide the free form surface. </a:t>
            </a:r>
            <a:endParaRPr lang="en-US" sz="1800">
              <a:latin typeface="Cambria"/>
              <a:ea typeface="Cambria"/>
              <a:cs typeface="+mn-lt"/>
            </a:endParaRPr>
          </a:p>
        </p:txBody>
      </p:sp>
      <p:pic>
        <p:nvPicPr>
          <p:cNvPr id="10" name="Graphic 9" descr="Star icon">
            <a:extLst>
              <a:ext uri="{FF2B5EF4-FFF2-40B4-BE49-F238E27FC236}">
                <a16:creationId xmlns:a16="http://schemas.microsoft.com/office/drawing/2014/main" id="{525586BA-0A4B-49E0-0311-F9639BA36A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7703" y="280289"/>
            <a:ext cx="1044000" cy="1044000"/>
          </a:xfrm>
          <a:prstGeom prst="rect">
            <a:avLst/>
          </a:prstGeom>
        </p:spPr>
      </p:pic>
      <p:pic>
        <p:nvPicPr>
          <p:cNvPr id="5" name="Picture 4">
            <a:extLst>
              <a:ext uri="{FF2B5EF4-FFF2-40B4-BE49-F238E27FC236}">
                <a16:creationId xmlns:a16="http://schemas.microsoft.com/office/drawing/2014/main" id="{FC11AF79-8DB1-DF24-A43C-86C22506BF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568" y="2486967"/>
            <a:ext cx="5731510" cy="3122930"/>
          </a:xfrm>
          <a:prstGeom prst="rect">
            <a:avLst/>
          </a:prstGeom>
        </p:spPr>
      </p:pic>
    </p:spTree>
    <p:extLst>
      <p:ext uri="{BB962C8B-B14F-4D97-AF65-F5344CB8AC3E}">
        <p14:creationId xmlns:p14="http://schemas.microsoft.com/office/powerpoint/2010/main" val="2784498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88C72-6D01-8036-91BD-DE2CC5522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E4E84-6E5C-DD3C-B3A0-044C1424C646}"/>
              </a:ext>
            </a:extLst>
          </p:cNvPr>
          <p:cNvSpPr>
            <a:spLocks noGrp="1"/>
          </p:cNvSpPr>
          <p:nvPr>
            <p:ph type="title"/>
          </p:nvPr>
        </p:nvSpPr>
        <p:spPr>
          <a:xfrm>
            <a:off x="1294362" y="393035"/>
            <a:ext cx="9603275" cy="1049235"/>
          </a:xfrm>
        </p:spPr>
        <p:txBody>
          <a:bodyPr/>
          <a:lstStyle/>
          <a:p>
            <a:r>
              <a:rPr lang="en-US" b="1">
                <a:latin typeface="Cambria" panose="02040503050406030204" pitchFamily="18" charset="0"/>
                <a:ea typeface="Cambria" panose="02040503050406030204" pitchFamily="18" charset="0"/>
              </a:rPr>
              <a:t>WORKING ON FUSION 360</a:t>
            </a:r>
          </a:p>
        </p:txBody>
      </p:sp>
      <p:pic>
        <p:nvPicPr>
          <p:cNvPr id="3" name="project vedio">
            <a:hlinkClick r:id="" action="ppaction://media"/>
            <a:extLst>
              <a:ext uri="{FF2B5EF4-FFF2-40B4-BE49-F238E27FC236}">
                <a16:creationId xmlns:a16="http://schemas.microsoft.com/office/drawing/2014/main" id="{5640090C-C4E8-7B7F-CBB4-8AE6450ABB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4531" y="964041"/>
            <a:ext cx="10381630" cy="4929917"/>
          </a:xfrm>
          <a:prstGeom prst="rect">
            <a:avLst/>
          </a:prstGeom>
          <a:ln>
            <a:noFill/>
          </a:ln>
          <a:effectLst>
            <a:softEdge rad="112500"/>
          </a:effectLst>
        </p:spPr>
      </p:pic>
    </p:spTree>
    <p:extLst>
      <p:ext uri="{BB962C8B-B14F-4D97-AF65-F5344CB8AC3E}">
        <p14:creationId xmlns:p14="http://schemas.microsoft.com/office/powerpoint/2010/main" val="191837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7B6C3-BC5D-880B-CC7A-30FB24B870F1}"/>
            </a:ext>
          </a:extLst>
        </p:cNvPr>
        <p:cNvGrpSpPr/>
        <p:nvPr/>
      </p:nvGrpSpPr>
      <p:grpSpPr>
        <a:xfrm>
          <a:off x="0" y="0"/>
          <a:ext cx="0" cy="0"/>
          <a:chOff x="0" y="0"/>
          <a:chExt cx="0" cy="0"/>
        </a:xfrm>
      </p:grpSpPr>
      <p:pic>
        <p:nvPicPr>
          <p:cNvPr id="14" name="Content Placeholder 13" descr="A blue object with a white background&#10;&#10;Description automatically generated with medium confidence">
            <a:extLst>
              <a:ext uri="{FF2B5EF4-FFF2-40B4-BE49-F238E27FC236}">
                <a16:creationId xmlns:a16="http://schemas.microsoft.com/office/drawing/2014/main" id="{510AB18A-F818-2669-9F0D-F1097509E536}"/>
              </a:ext>
            </a:extLst>
          </p:cNvPr>
          <p:cNvPicPr>
            <a:picLocks noGrp="1" noChangeAspect="1"/>
          </p:cNvPicPr>
          <p:nvPr>
            <p:ph idx="1"/>
          </p:nvPr>
        </p:nvPicPr>
        <p:blipFill>
          <a:blip r:embed="rId2"/>
          <a:stretch>
            <a:fillRect/>
          </a:stretch>
        </p:blipFill>
        <p:spPr>
          <a:xfrm>
            <a:off x="5095875" y="1712567"/>
            <a:ext cx="5807075" cy="3707504"/>
          </a:xfrm>
        </p:spPr>
      </p:pic>
      <p:sp>
        <p:nvSpPr>
          <p:cNvPr id="12" name="Text Placeholder 11">
            <a:extLst>
              <a:ext uri="{FF2B5EF4-FFF2-40B4-BE49-F238E27FC236}">
                <a16:creationId xmlns:a16="http://schemas.microsoft.com/office/drawing/2014/main" id="{AEE6ABD8-4908-B53E-25D5-54BE9929BDDB}"/>
              </a:ext>
            </a:extLst>
          </p:cNvPr>
          <p:cNvSpPr>
            <a:spLocks noGrp="1"/>
          </p:cNvSpPr>
          <p:nvPr>
            <p:ph type="body" sz="half" idx="2"/>
          </p:nvPr>
        </p:nvSpPr>
        <p:spPr/>
        <p:txBody>
          <a:bodyPr/>
          <a:lstStyle/>
          <a:p>
            <a:r>
              <a:rPr lang="en-IN"/>
              <a:t>Surface area of the CAD model is approximately equal to 4.52 E+05 mm2.</a:t>
            </a:r>
          </a:p>
          <a:p>
            <a:endParaRPr lang="en-IN"/>
          </a:p>
        </p:txBody>
      </p:sp>
      <p:sp>
        <p:nvSpPr>
          <p:cNvPr id="4" name="Title 3">
            <a:extLst>
              <a:ext uri="{FF2B5EF4-FFF2-40B4-BE49-F238E27FC236}">
                <a16:creationId xmlns:a16="http://schemas.microsoft.com/office/drawing/2014/main" id="{EC28FDB0-6480-7289-EE84-8EE93905C31E}"/>
              </a:ext>
            </a:extLst>
          </p:cNvPr>
          <p:cNvSpPr>
            <a:spLocks noGrp="1"/>
          </p:cNvSpPr>
          <p:nvPr>
            <p:ph type="title"/>
          </p:nvPr>
        </p:nvSpPr>
        <p:spPr/>
        <p:txBody>
          <a:bodyPr/>
          <a:lstStyle/>
          <a:p>
            <a:r>
              <a:rPr lang="en-IN"/>
              <a:t>Expectation and Actual result</a:t>
            </a:r>
          </a:p>
        </p:txBody>
      </p:sp>
    </p:spTree>
    <p:extLst>
      <p:ext uri="{BB962C8B-B14F-4D97-AF65-F5344CB8AC3E}">
        <p14:creationId xmlns:p14="http://schemas.microsoft.com/office/powerpoint/2010/main" val="2222497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blue and black object on graph paper&#10;&#10;Description automatically generated">
            <a:extLst>
              <a:ext uri="{FF2B5EF4-FFF2-40B4-BE49-F238E27FC236}">
                <a16:creationId xmlns:a16="http://schemas.microsoft.com/office/drawing/2014/main" id="{2C7A929A-BF0B-AA44-929C-6B88E114C6F1}"/>
              </a:ext>
            </a:extLst>
          </p:cNvPr>
          <p:cNvPicPr>
            <a:picLocks noGrp="1" noChangeAspect="1"/>
          </p:cNvPicPr>
          <p:nvPr>
            <p:ph sz="half" idx="1"/>
          </p:nvPr>
        </p:nvPicPr>
        <p:blipFill>
          <a:blip r:embed="rId2"/>
          <a:stretch>
            <a:fillRect/>
          </a:stretch>
        </p:blipFill>
        <p:spPr>
          <a:xfrm>
            <a:off x="1292225" y="2282560"/>
            <a:ext cx="4645025" cy="3207279"/>
          </a:xfrm>
        </p:spPr>
      </p:pic>
      <p:pic>
        <p:nvPicPr>
          <p:cNvPr id="8" name="Content Placeholder 7" descr="A silver object with a hole in the middle&#10;&#10;Description automatically generated">
            <a:extLst>
              <a:ext uri="{FF2B5EF4-FFF2-40B4-BE49-F238E27FC236}">
                <a16:creationId xmlns:a16="http://schemas.microsoft.com/office/drawing/2014/main" id="{A5E68642-21D8-8707-7FC4-8BC7739C6AF7}"/>
              </a:ext>
            </a:extLst>
          </p:cNvPr>
          <p:cNvPicPr>
            <a:picLocks noGrp="1" noChangeAspect="1"/>
          </p:cNvPicPr>
          <p:nvPr>
            <p:ph sz="half" idx="2"/>
          </p:nvPr>
        </p:nvPicPr>
        <p:blipFill>
          <a:blip r:embed="rId3"/>
          <a:stretch>
            <a:fillRect/>
          </a:stretch>
        </p:blipFill>
        <p:spPr>
          <a:xfrm>
            <a:off x="6257925" y="2304603"/>
            <a:ext cx="4646613" cy="3169543"/>
          </a:xfrm>
        </p:spPr>
      </p:pic>
      <p:sp>
        <p:nvSpPr>
          <p:cNvPr id="4" name="Title 3">
            <a:extLst>
              <a:ext uri="{FF2B5EF4-FFF2-40B4-BE49-F238E27FC236}">
                <a16:creationId xmlns:a16="http://schemas.microsoft.com/office/drawing/2014/main" id="{37927DA8-D4B8-1A30-7B4B-A9F301AB7E99}"/>
              </a:ext>
            </a:extLst>
          </p:cNvPr>
          <p:cNvSpPr>
            <a:spLocks noGrp="1"/>
          </p:cNvSpPr>
          <p:nvPr>
            <p:ph type="title"/>
          </p:nvPr>
        </p:nvSpPr>
        <p:spPr/>
        <p:txBody>
          <a:bodyPr/>
          <a:lstStyle/>
          <a:p>
            <a:r>
              <a:rPr lang="en-IN"/>
              <a:t>Expectation and Actual result</a:t>
            </a:r>
          </a:p>
        </p:txBody>
      </p:sp>
    </p:spTree>
    <p:extLst>
      <p:ext uri="{BB962C8B-B14F-4D97-AF65-F5344CB8AC3E}">
        <p14:creationId xmlns:p14="http://schemas.microsoft.com/office/powerpoint/2010/main" val="237059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C3656D-15CA-2CB1-F38E-2475BB31E7E6}"/>
              </a:ext>
            </a:extLst>
          </p:cNvPr>
          <p:cNvSpPr txBox="1"/>
          <p:nvPr/>
        </p:nvSpPr>
        <p:spPr>
          <a:xfrm>
            <a:off x="4724478" y="752222"/>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a:latin typeface="Cambria"/>
                <a:ea typeface="Cambria"/>
              </a:rPr>
              <a:t>OUR TEAM</a:t>
            </a:r>
          </a:p>
        </p:txBody>
      </p:sp>
      <p:graphicFrame>
        <p:nvGraphicFramePr>
          <p:cNvPr id="9" name="Table 8">
            <a:extLst>
              <a:ext uri="{FF2B5EF4-FFF2-40B4-BE49-F238E27FC236}">
                <a16:creationId xmlns:a16="http://schemas.microsoft.com/office/drawing/2014/main" id="{8EB2B15D-FD73-32F9-B134-3C348F8C00BE}"/>
              </a:ext>
            </a:extLst>
          </p:cNvPr>
          <p:cNvGraphicFramePr>
            <a:graphicFrameLocks noGrp="1"/>
          </p:cNvGraphicFramePr>
          <p:nvPr>
            <p:extLst>
              <p:ext uri="{D42A27DB-BD31-4B8C-83A1-F6EECF244321}">
                <p14:modId xmlns:p14="http://schemas.microsoft.com/office/powerpoint/2010/main" val="2514453423"/>
              </p:ext>
            </p:extLst>
          </p:nvPr>
        </p:nvGraphicFramePr>
        <p:xfrm>
          <a:off x="1330036" y="1717963"/>
          <a:ext cx="9531923" cy="4074155"/>
        </p:xfrm>
        <a:graphic>
          <a:graphicData uri="http://schemas.openxmlformats.org/drawingml/2006/table">
            <a:tbl>
              <a:tblPr firstRow="1" bandRow="1">
                <a:tableStyleId>{3C2FFA5D-87B4-456A-9821-1D502468CF0F}</a:tableStyleId>
              </a:tblPr>
              <a:tblGrid>
                <a:gridCol w="1302327">
                  <a:extLst>
                    <a:ext uri="{9D8B030D-6E8A-4147-A177-3AD203B41FA5}">
                      <a16:colId xmlns:a16="http://schemas.microsoft.com/office/drawing/2014/main" val="385333649"/>
                    </a:ext>
                  </a:extLst>
                </a:gridCol>
                <a:gridCol w="3455095">
                  <a:extLst>
                    <a:ext uri="{9D8B030D-6E8A-4147-A177-3AD203B41FA5}">
                      <a16:colId xmlns:a16="http://schemas.microsoft.com/office/drawing/2014/main" val="2744469237"/>
                    </a:ext>
                  </a:extLst>
                </a:gridCol>
                <a:gridCol w="4774501">
                  <a:extLst>
                    <a:ext uri="{9D8B030D-6E8A-4147-A177-3AD203B41FA5}">
                      <a16:colId xmlns:a16="http://schemas.microsoft.com/office/drawing/2014/main" val="333106444"/>
                    </a:ext>
                  </a:extLst>
                </a:gridCol>
              </a:tblGrid>
              <a:tr h="365342">
                <a:tc>
                  <a:txBody>
                    <a:bodyPr/>
                    <a:lstStyle/>
                    <a:p>
                      <a:pPr algn="ctr"/>
                      <a:r>
                        <a:rPr lang="en-GB"/>
                        <a:t>Roll No</a:t>
                      </a:r>
                    </a:p>
                  </a:txBody>
                  <a:tcPr/>
                </a:tc>
                <a:tc>
                  <a:txBody>
                    <a:bodyPr/>
                    <a:lstStyle/>
                    <a:p>
                      <a:pPr algn="ctr"/>
                      <a:r>
                        <a:rPr lang="en-GB"/>
                        <a:t>Name</a:t>
                      </a:r>
                    </a:p>
                  </a:txBody>
                  <a:tcPr/>
                </a:tc>
                <a:tc>
                  <a:txBody>
                    <a:bodyPr/>
                    <a:lstStyle/>
                    <a:p>
                      <a:pPr algn="ctr"/>
                      <a:r>
                        <a:rPr lang="en-GB"/>
                        <a:t>Contribution</a:t>
                      </a:r>
                    </a:p>
                  </a:txBody>
                  <a:tcPr/>
                </a:tc>
                <a:extLst>
                  <a:ext uri="{0D108BD9-81ED-4DB2-BD59-A6C34878D82A}">
                    <a16:rowId xmlns:a16="http://schemas.microsoft.com/office/drawing/2014/main" val="3355325730"/>
                  </a:ext>
                </a:extLst>
              </a:tr>
              <a:tr h="370840">
                <a:tc>
                  <a:txBody>
                    <a:bodyPr/>
                    <a:lstStyle/>
                    <a:p>
                      <a:pPr marL="0" algn="ctr" defTabSz="914400" rtl="0" eaLnBrk="1" latinLnBrk="0" hangingPunct="1"/>
                      <a:r>
                        <a:rPr lang="en-GB" sz="1800" kern="1200">
                          <a:solidFill>
                            <a:schemeClr val="dk1"/>
                          </a:solidFill>
                          <a:latin typeface="Cambria"/>
                          <a:ea typeface="+mn-ea"/>
                          <a:cs typeface="+mn-cs"/>
                        </a:rPr>
                        <a:t>220263</a:t>
                      </a:r>
                    </a:p>
                  </a:txBody>
                  <a:tcPr>
                    <a:solidFill>
                      <a:schemeClr val="bg1"/>
                    </a:solidFill>
                  </a:tcPr>
                </a:tc>
                <a:tc>
                  <a:txBody>
                    <a:bodyPr/>
                    <a:lstStyle/>
                    <a:p>
                      <a:pPr lvl="0" algn="ctr">
                        <a:buNone/>
                      </a:pPr>
                      <a:r>
                        <a:rPr lang="en-GB" sz="1800" b="0" i="0" u="none" strike="noStrike" noProof="0">
                          <a:solidFill>
                            <a:schemeClr val="tx1"/>
                          </a:solidFill>
                          <a:latin typeface="Cambria"/>
                        </a:rPr>
                        <a:t>Ayush Dwivedi</a:t>
                      </a:r>
                      <a:endParaRPr lang="en-US" sz="1800" b="0">
                        <a:solidFill>
                          <a:schemeClr val="tx1"/>
                        </a:solidFill>
                        <a:latin typeface="Cambria"/>
                      </a:endParaRPr>
                    </a:p>
                  </a:txBody>
                  <a:tcPr>
                    <a:solidFill>
                      <a:schemeClr val="bg1"/>
                    </a:solidFill>
                  </a:tcPr>
                </a:tc>
                <a:tc>
                  <a:txBody>
                    <a:bodyPr/>
                    <a:lstStyle/>
                    <a:p>
                      <a:pPr algn="ctr"/>
                      <a:r>
                        <a:rPr lang="en-GB">
                          <a:solidFill>
                            <a:schemeClr val="tx1"/>
                          </a:solidFill>
                          <a:latin typeface="Cambria"/>
                        </a:rPr>
                        <a:t>CAD Model </a:t>
                      </a:r>
                    </a:p>
                  </a:txBody>
                  <a:tcPr>
                    <a:solidFill>
                      <a:schemeClr val="bg1"/>
                    </a:solidFill>
                  </a:tcPr>
                </a:tc>
                <a:extLst>
                  <a:ext uri="{0D108BD9-81ED-4DB2-BD59-A6C34878D82A}">
                    <a16:rowId xmlns:a16="http://schemas.microsoft.com/office/drawing/2014/main" val="1452991963"/>
                  </a:ext>
                </a:extLst>
              </a:tr>
              <a:tr h="370840">
                <a:tc>
                  <a:txBody>
                    <a:bodyPr/>
                    <a:lstStyle/>
                    <a:p>
                      <a:pPr algn="ctr"/>
                      <a:r>
                        <a:rPr lang="en-GB" sz="1800">
                          <a:latin typeface="Cambria"/>
                        </a:rPr>
                        <a:t>220287</a:t>
                      </a:r>
                    </a:p>
                  </a:txBody>
                  <a:tcPr>
                    <a:solidFill>
                      <a:schemeClr val="bg1"/>
                    </a:solidFill>
                  </a:tcPr>
                </a:tc>
                <a:tc>
                  <a:txBody>
                    <a:bodyPr/>
                    <a:lstStyle/>
                    <a:p>
                      <a:pPr lvl="0" algn="ctr">
                        <a:buNone/>
                      </a:pPr>
                      <a:r>
                        <a:rPr lang="en-GB" sz="1800" b="0" i="0" u="none" strike="noStrike" noProof="0">
                          <a:solidFill>
                            <a:schemeClr val="tx1"/>
                          </a:solidFill>
                          <a:latin typeface="Cambria"/>
                        </a:rPr>
                        <a:t>Bhagat Gaurang </a:t>
                      </a:r>
                      <a:r>
                        <a:rPr lang="en-GB" sz="1800" b="0" i="0" u="none" strike="noStrike" noProof="0" err="1">
                          <a:solidFill>
                            <a:schemeClr val="tx1"/>
                          </a:solidFill>
                          <a:latin typeface="Cambria"/>
                        </a:rPr>
                        <a:t>Mahendrabhai</a:t>
                      </a:r>
                      <a:endParaRPr lang="en-US" sz="1800" b="0">
                        <a:solidFill>
                          <a:schemeClr val="tx1"/>
                        </a:solidFill>
                        <a:latin typeface="Cambria"/>
                      </a:endParaRPr>
                    </a:p>
                  </a:txBody>
                  <a:tcPr>
                    <a:solidFill>
                      <a:schemeClr val="bg1"/>
                    </a:solidFill>
                  </a:tcPr>
                </a:tc>
                <a:tc>
                  <a:txBody>
                    <a:bodyPr/>
                    <a:lstStyle/>
                    <a:p>
                      <a:pPr algn="ctr"/>
                      <a:r>
                        <a:rPr lang="en-GB">
                          <a:solidFill>
                            <a:schemeClr val="tx1"/>
                          </a:solidFill>
                          <a:latin typeface="Cambria"/>
                        </a:rPr>
                        <a:t>Presentation</a:t>
                      </a:r>
                    </a:p>
                  </a:txBody>
                  <a:tcPr>
                    <a:solidFill>
                      <a:schemeClr val="bg1"/>
                    </a:solidFill>
                  </a:tcPr>
                </a:tc>
                <a:extLst>
                  <a:ext uri="{0D108BD9-81ED-4DB2-BD59-A6C34878D82A}">
                    <a16:rowId xmlns:a16="http://schemas.microsoft.com/office/drawing/2014/main" val="3612102132"/>
                  </a:ext>
                </a:extLst>
              </a:tr>
              <a:tr h="370840">
                <a:tc>
                  <a:txBody>
                    <a:bodyPr/>
                    <a:lstStyle/>
                    <a:p>
                      <a:pPr algn="ctr"/>
                      <a:r>
                        <a:rPr lang="en-GB" sz="1800">
                          <a:latin typeface="Cambria"/>
                        </a:rPr>
                        <a:t>220307</a:t>
                      </a:r>
                    </a:p>
                  </a:txBody>
                  <a:tcPr>
                    <a:solidFill>
                      <a:schemeClr val="bg1"/>
                    </a:solidFill>
                  </a:tcPr>
                </a:tc>
                <a:tc>
                  <a:txBody>
                    <a:bodyPr/>
                    <a:lstStyle/>
                    <a:p>
                      <a:pPr lvl="0" algn="ctr">
                        <a:buNone/>
                      </a:pPr>
                      <a:r>
                        <a:rPr lang="en-GB" sz="1800" b="0" i="0" u="none" strike="noStrike" noProof="0">
                          <a:solidFill>
                            <a:schemeClr val="tx1"/>
                          </a:solidFill>
                          <a:latin typeface="Cambria"/>
                        </a:rPr>
                        <a:t>Chauhan Rohit Naresh</a:t>
                      </a:r>
                      <a:endParaRPr lang="en-US" sz="1800" b="0">
                        <a:solidFill>
                          <a:schemeClr val="tx1"/>
                        </a:solidFill>
                        <a:latin typeface="Cambria"/>
                      </a:endParaRPr>
                    </a:p>
                  </a:txBody>
                  <a:tcPr>
                    <a:solidFill>
                      <a:schemeClr val="bg1"/>
                    </a:solidFill>
                  </a:tcPr>
                </a:tc>
                <a:tc>
                  <a:txBody>
                    <a:bodyPr/>
                    <a:lstStyle/>
                    <a:p>
                      <a:pPr algn="ctr"/>
                      <a:r>
                        <a:rPr lang="en-GB">
                          <a:solidFill>
                            <a:schemeClr val="tx1"/>
                          </a:solidFill>
                          <a:latin typeface="Cambria"/>
                        </a:rPr>
                        <a:t>Minor</a:t>
                      </a:r>
                    </a:p>
                  </a:txBody>
                  <a:tcPr>
                    <a:solidFill>
                      <a:schemeClr val="bg1"/>
                    </a:solidFill>
                  </a:tcPr>
                </a:tc>
                <a:extLst>
                  <a:ext uri="{0D108BD9-81ED-4DB2-BD59-A6C34878D82A}">
                    <a16:rowId xmlns:a16="http://schemas.microsoft.com/office/drawing/2014/main" val="278338202"/>
                  </a:ext>
                </a:extLst>
              </a:tr>
              <a:tr h="370840">
                <a:tc>
                  <a:txBody>
                    <a:bodyPr/>
                    <a:lstStyle/>
                    <a:p>
                      <a:pPr algn="ctr"/>
                      <a:r>
                        <a:rPr lang="en-GB" sz="1800">
                          <a:latin typeface="Cambria"/>
                        </a:rPr>
                        <a:t>220314</a:t>
                      </a:r>
                    </a:p>
                  </a:txBody>
                  <a:tcPr>
                    <a:solidFill>
                      <a:schemeClr val="bg1"/>
                    </a:solidFill>
                  </a:tcPr>
                </a:tc>
                <a:tc>
                  <a:txBody>
                    <a:bodyPr/>
                    <a:lstStyle/>
                    <a:p>
                      <a:pPr lvl="0" algn="ctr">
                        <a:buNone/>
                      </a:pPr>
                      <a:r>
                        <a:rPr lang="en-GB" sz="1800" b="0" i="0" u="none" strike="noStrike" noProof="0">
                          <a:solidFill>
                            <a:schemeClr val="tx1"/>
                          </a:solidFill>
                          <a:latin typeface="Cambria"/>
                        </a:rPr>
                        <a:t>Chirag Meena</a:t>
                      </a:r>
                      <a:endParaRPr lang="en-US" sz="1800" b="0">
                        <a:solidFill>
                          <a:schemeClr val="tx1"/>
                        </a:solidFill>
                        <a:latin typeface="Cambria"/>
                      </a:endParaRPr>
                    </a:p>
                  </a:txBody>
                  <a:tcPr>
                    <a:solidFill>
                      <a:schemeClr val="bg1"/>
                    </a:solidFill>
                  </a:tcPr>
                </a:tc>
                <a:tc>
                  <a:txBody>
                    <a:bodyPr/>
                    <a:lstStyle/>
                    <a:p>
                      <a:pPr algn="ctr"/>
                      <a:r>
                        <a:rPr lang="en-GB">
                          <a:solidFill>
                            <a:schemeClr val="tx1"/>
                          </a:solidFill>
                          <a:latin typeface="Cambria"/>
                        </a:rPr>
                        <a:t>Presentation</a:t>
                      </a:r>
                    </a:p>
                  </a:txBody>
                  <a:tcPr>
                    <a:solidFill>
                      <a:schemeClr val="bg1"/>
                    </a:solidFill>
                  </a:tcPr>
                </a:tc>
                <a:extLst>
                  <a:ext uri="{0D108BD9-81ED-4DB2-BD59-A6C34878D82A}">
                    <a16:rowId xmlns:a16="http://schemas.microsoft.com/office/drawing/2014/main" val="2879343124"/>
                  </a:ext>
                </a:extLst>
              </a:tr>
              <a:tr h="370840">
                <a:tc>
                  <a:txBody>
                    <a:bodyPr/>
                    <a:lstStyle/>
                    <a:p>
                      <a:pPr algn="ctr"/>
                      <a:r>
                        <a:rPr lang="en-GB" sz="1800">
                          <a:latin typeface="Cambria"/>
                        </a:rPr>
                        <a:t>220319</a:t>
                      </a:r>
                    </a:p>
                  </a:txBody>
                  <a:tcPr>
                    <a:solidFill>
                      <a:schemeClr val="bg1"/>
                    </a:solidFill>
                  </a:tcPr>
                </a:tc>
                <a:tc>
                  <a:txBody>
                    <a:bodyPr/>
                    <a:lstStyle/>
                    <a:p>
                      <a:pPr lvl="0" algn="ctr">
                        <a:buNone/>
                      </a:pPr>
                      <a:r>
                        <a:rPr lang="en-GB" sz="1800" b="0" i="0" u="none" strike="noStrike" noProof="0" err="1">
                          <a:solidFill>
                            <a:schemeClr val="tx1"/>
                          </a:solidFill>
                          <a:latin typeface="Cambria"/>
                        </a:rPr>
                        <a:t>Dabbe</a:t>
                      </a:r>
                      <a:r>
                        <a:rPr lang="en-GB" sz="1800" b="0" i="0" u="none" strike="noStrike" noProof="0">
                          <a:solidFill>
                            <a:schemeClr val="tx1"/>
                          </a:solidFill>
                          <a:latin typeface="Cambria"/>
                        </a:rPr>
                        <a:t> Kunal Suresh</a:t>
                      </a:r>
                      <a:endParaRPr lang="en-US" sz="1800" b="0">
                        <a:solidFill>
                          <a:schemeClr val="tx1"/>
                        </a:solidFill>
                        <a:latin typeface="Cambria"/>
                      </a:endParaRPr>
                    </a:p>
                  </a:txBody>
                  <a:tcPr>
                    <a:solidFill>
                      <a:schemeClr val="bg1"/>
                    </a:solidFill>
                  </a:tcPr>
                </a:tc>
                <a:tc>
                  <a:txBody>
                    <a:bodyPr/>
                    <a:lstStyle/>
                    <a:p>
                      <a:pPr algn="ctr"/>
                      <a:r>
                        <a:rPr lang="en-GB">
                          <a:solidFill>
                            <a:schemeClr val="tx1"/>
                          </a:solidFill>
                          <a:latin typeface="Cambria"/>
                        </a:rPr>
                        <a:t>Reading</a:t>
                      </a:r>
                    </a:p>
                  </a:txBody>
                  <a:tcPr>
                    <a:solidFill>
                      <a:schemeClr val="bg1"/>
                    </a:solidFill>
                  </a:tcPr>
                </a:tc>
                <a:extLst>
                  <a:ext uri="{0D108BD9-81ED-4DB2-BD59-A6C34878D82A}">
                    <a16:rowId xmlns:a16="http://schemas.microsoft.com/office/drawing/2014/main" val="930848304"/>
                  </a:ext>
                </a:extLst>
              </a:tr>
              <a:tr h="370840">
                <a:tc>
                  <a:txBody>
                    <a:bodyPr/>
                    <a:lstStyle/>
                    <a:p>
                      <a:pPr algn="ctr"/>
                      <a:r>
                        <a:rPr lang="en-GB" sz="1800">
                          <a:latin typeface="Cambria"/>
                        </a:rPr>
                        <a:t>220320</a:t>
                      </a:r>
                    </a:p>
                  </a:txBody>
                  <a:tcPr>
                    <a:solidFill>
                      <a:schemeClr val="bg1"/>
                    </a:solidFill>
                  </a:tcPr>
                </a:tc>
                <a:tc>
                  <a:txBody>
                    <a:bodyPr/>
                    <a:lstStyle/>
                    <a:p>
                      <a:pPr lvl="0" algn="ctr">
                        <a:buNone/>
                      </a:pPr>
                      <a:r>
                        <a:rPr lang="en-GB" sz="1800" b="0" i="0" u="none" strike="noStrike" noProof="0" err="1">
                          <a:solidFill>
                            <a:schemeClr val="tx1"/>
                          </a:solidFill>
                          <a:latin typeface="Cambria"/>
                        </a:rPr>
                        <a:t>Dagani</a:t>
                      </a:r>
                      <a:r>
                        <a:rPr lang="en-GB" sz="1800" b="0" i="0" u="none" strike="noStrike" noProof="0">
                          <a:solidFill>
                            <a:schemeClr val="tx1"/>
                          </a:solidFill>
                          <a:latin typeface="Cambria"/>
                        </a:rPr>
                        <a:t> Keerthana</a:t>
                      </a:r>
                      <a:endParaRPr lang="en-US" sz="1800" b="0">
                        <a:solidFill>
                          <a:schemeClr val="tx1"/>
                        </a:solidFill>
                        <a:latin typeface="Cambria"/>
                      </a:endParaRPr>
                    </a:p>
                  </a:txBody>
                  <a:tcPr>
                    <a:solidFill>
                      <a:schemeClr val="bg1"/>
                    </a:solidFill>
                  </a:tcPr>
                </a:tc>
                <a:tc>
                  <a:txBody>
                    <a:bodyPr/>
                    <a:lstStyle/>
                    <a:p>
                      <a:pPr lvl="0" algn="ctr">
                        <a:buNone/>
                      </a:pPr>
                      <a:r>
                        <a:rPr lang="en-GB">
                          <a:solidFill>
                            <a:schemeClr val="tx1"/>
                          </a:solidFill>
                          <a:latin typeface="Cambria"/>
                        </a:rPr>
                        <a:t>Minor</a:t>
                      </a:r>
                    </a:p>
                  </a:txBody>
                  <a:tcPr>
                    <a:solidFill>
                      <a:schemeClr val="bg1"/>
                    </a:solidFill>
                  </a:tcPr>
                </a:tc>
                <a:extLst>
                  <a:ext uri="{0D108BD9-81ED-4DB2-BD59-A6C34878D82A}">
                    <a16:rowId xmlns:a16="http://schemas.microsoft.com/office/drawing/2014/main" val="1482396353"/>
                  </a:ext>
                </a:extLst>
              </a:tr>
              <a:tr h="370840">
                <a:tc>
                  <a:txBody>
                    <a:bodyPr/>
                    <a:lstStyle/>
                    <a:p>
                      <a:pPr algn="ctr"/>
                      <a:r>
                        <a:rPr lang="en-GB" sz="1800">
                          <a:latin typeface="Cambria"/>
                        </a:rPr>
                        <a:t>220333</a:t>
                      </a:r>
                    </a:p>
                  </a:txBody>
                  <a:tcPr>
                    <a:solidFill>
                      <a:schemeClr val="bg1"/>
                    </a:solidFill>
                  </a:tcPr>
                </a:tc>
                <a:tc>
                  <a:txBody>
                    <a:bodyPr/>
                    <a:lstStyle/>
                    <a:p>
                      <a:pPr lvl="0" algn="ctr">
                        <a:buNone/>
                      </a:pPr>
                      <a:r>
                        <a:rPr lang="en-GB" sz="1800" b="0" i="0" u="none" strike="noStrike" noProof="0" err="1">
                          <a:solidFill>
                            <a:schemeClr val="tx1"/>
                          </a:solidFill>
                          <a:latin typeface="Cambria"/>
                        </a:rPr>
                        <a:t>Deepavath</a:t>
                      </a:r>
                      <a:r>
                        <a:rPr lang="en-GB" sz="1800" b="0" i="0" u="none" strike="noStrike" noProof="0">
                          <a:solidFill>
                            <a:schemeClr val="tx1"/>
                          </a:solidFill>
                          <a:latin typeface="Cambria"/>
                        </a:rPr>
                        <a:t> Raghu Ram Naik</a:t>
                      </a:r>
                      <a:endParaRPr lang="en-US" sz="1800" b="0">
                        <a:solidFill>
                          <a:schemeClr val="tx1"/>
                        </a:solidFill>
                        <a:latin typeface="Cambria"/>
                      </a:endParaRPr>
                    </a:p>
                  </a:txBody>
                  <a:tcPr>
                    <a:solidFill>
                      <a:schemeClr val="bg1"/>
                    </a:solidFill>
                  </a:tcPr>
                </a:tc>
                <a:tc>
                  <a:txBody>
                    <a:bodyPr/>
                    <a:lstStyle/>
                    <a:p>
                      <a:pPr algn="ctr"/>
                      <a:r>
                        <a:rPr lang="en-GB" dirty="0">
                          <a:solidFill>
                            <a:schemeClr val="tx1"/>
                          </a:solidFill>
                          <a:latin typeface="Cambria"/>
                        </a:rPr>
                        <a:t>Grid Lines</a:t>
                      </a:r>
                    </a:p>
                  </a:txBody>
                  <a:tcPr>
                    <a:solidFill>
                      <a:schemeClr val="bg1"/>
                    </a:solidFill>
                  </a:tcPr>
                </a:tc>
                <a:extLst>
                  <a:ext uri="{0D108BD9-81ED-4DB2-BD59-A6C34878D82A}">
                    <a16:rowId xmlns:a16="http://schemas.microsoft.com/office/drawing/2014/main" val="3774035145"/>
                  </a:ext>
                </a:extLst>
              </a:tr>
              <a:tr h="370839">
                <a:tc>
                  <a:txBody>
                    <a:bodyPr/>
                    <a:lstStyle/>
                    <a:p>
                      <a:pPr lvl="0" algn="ctr">
                        <a:buNone/>
                      </a:pPr>
                      <a:r>
                        <a:rPr lang="en-GB" sz="1800">
                          <a:latin typeface="Cambria"/>
                        </a:rPr>
                        <a:t>220343</a:t>
                      </a:r>
                    </a:p>
                  </a:txBody>
                  <a:tcPr>
                    <a:solidFill>
                      <a:schemeClr val="bg1"/>
                    </a:solidFill>
                  </a:tcPr>
                </a:tc>
                <a:tc>
                  <a:txBody>
                    <a:bodyPr/>
                    <a:lstStyle/>
                    <a:p>
                      <a:pPr lvl="0" algn="ctr">
                        <a:buNone/>
                      </a:pPr>
                      <a:r>
                        <a:rPr lang="en-GB" sz="1800" b="0" i="0" u="none" strike="noStrike" noProof="0">
                          <a:solidFill>
                            <a:schemeClr val="tx1"/>
                          </a:solidFill>
                          <a:latin typeface="Cambria"/>
                        </a:rPr>
                        <a:t>Devansh Chaudhary</a:t>
                      </a:r>
                      <a:endParaRPr lang="en-US" sz="1800" b="0">
                        <a:solidFill>
                          <a:schemeClr val="tx1"/>
                        </a:solidFill>
                        <a:latin typeface="Cambria"/>
                      </a:endParaRPr>
                    </a:p>
                  </a:txBody>
                  <a:tcPr>
                    <a:solidFill>
                      <a:schemeClr val="bg1"/>
                    </a:solidFill>
                  </a:tcPr>
                </a:tc>
                <a:tc>
                  <a:txBody>
                    <a:bodyPr/>
                    <a:lstStyle/>
                    <a:p>
                      <a:pPr lvl="0" algn="ctr">
                        <a:buNone/>
                      </a:pPr>
                      <a:r>
                        <a:rPr lang="en-GB">
                          <a:solidFill>
                            <a:schemeClr val="tx1"/>
                          </a:solidFill>
                          <a:latin typeface="Cambria"/>
                        </a:rPr>
                        <a:t>CAD Model</a:t>
                      </a:r>
                    </a:p>
                  </a:txBody>
                  <a:tcPr>
                    <a:solidFill>
                      <a:schemeClr val="bg1"/>
                    </a:solidFill>
                  </a:tcPr>
                </a:tc>
                <a:extLst>
                  <a:ext uri="{0D108BD9-81ED-4DB2-BD59-A6C34878D82A}">
                    <a16:rowId xmlns:a16="http://schemas.microsoft.com/office/drawing/2014/main" val="831972101"/>
                  </a:ext>
                </a:extLst>
              </a:tr>
              <a:tr h="370838">
                <a:tc>
                  <a:txBody>
                    <a:bodyPr/>
                    <a:lstStyle/>
                    <a:p>
                      <a:pPr lvl="0" algn="ctr">
                        <a:buNone/>
                      </a:pPr>
                      <a:r>
                        <a:rPr lang="en-GB" sz="1800">
                          <a:latin typeface="Cambria"/>
                        </a:rPr>
                        <a:t>220349</a:t>
                      </a:r>
                    </a:p>
                  </a:txBody>
                  <a:tcPr>
                    <a:solidFill>
                      <a:schemeClr val="bg1"/>
                    </a:solidFill>
                  </a:tcPr>
                </a:tc>
                <a:tc>
                  <a:txBody>
                    <a:bodyPr/>
                    <a:lstStyle/>
                    <a:p>
                      <a:pPr lvl="0" algn="ctr">
                        <a:buNone/>
                      </a:pPr>
                      <a:r>
                        <a:rPr lang="en-GB" sz="1800" b="0">
                          <a:solidFill>
                            <a:schemeClr val="tx1"/>
                          </a:solidFill>
                          <a:latin typeface="Cambria"/>
                        </a:rPr>
                        <a:t>Devraj Mathur</a:t>
                      </a:r>
                    </a:p>
                  </a:txBody>
                  <a:tcPr>
                    <a:solidFill>
                      <a:schemeClr val="bg1"/>
                    </a:solidFill>
                  </a:tcPr>
                </a:tc>
                <a:tc>
                  <a:txBody>
                    <a:bodyPr/>
                    <a:lstStyle/>
                    <a:p>
                      <a:pPr lvl="0" algn="ctr">
                        <a:buNone/>
                      </a:pPr>
                      <a:r>
                        <a:rPr lang="en-GB">
                          <a:solidFill>
                            <a:schemeClr val="tx1"/>
                          </a:solidFill>
                          <a:latin typeface="Cambria"/>
                        </a:rPr>
                        <a:t>Software files</a:t>
                      </a:r>
                    </a:p>
                  </a:txBody>
                  <a:tcPr>
                    <a:solidFill>
                      <a:schemeClr val="bg1"/>
                    </a:solidFill>
                  </a:tcPr>
                </a:tc>
                <a:extLst>
                  <a:ext uri="{0D108BD9-81ED-4DB2-BD59-A6C34878D82A}">
                    <a16:rowId xmlns:a16="http://schemas.microsoft.com/office/drawing/2014/main" val="1592809591"/>
                  </a:ext>
                </a:extLst>
              </a:tr>
              <a:tr h="370838">
                <a:tc>
                  <a:txBody>
                    <a:bodyPr/>
                    <a:lstStyle/>
                    <a:p>
                      <a:pPr lvl="0" algn="ctr">
                        <a:buNone/>
                      </a:pPr>
                      <a:r>
                        <a:rPr lang="en-GB" sz="1800">
                          <a:latin typeface="Cambria"/>
                        </a:rPr>
                        <a:t>220353</a:t>
                      </a:r>
                    </a:p>
                  </a:txBody>
                  <a:tcPr>
                    <a:solidFill>
                      <a:schemeClr val="bg1"/>
                    </a:solidFill>
                  </a:tcPr>
                </a:tc>
                <a:tc>
                  <a:txBody>
                    <a:bodyPr/>
                    <a:lstStyle/>
                    <a:p>
                      <a:pPr lvl="0" algn="ctr">
                        <a:buNone/>
                      </a:pPr>
                      <a:r>
                        <a:rPr lang="en-GB" sz="1800" b="0">
                          <a:solidFill>
                            <a:schemeClr val="tx1"/>
                          </a:solidFill>
                          <a:latin typeface="Cambria"/>
                        </a:rPr>
                        <a:t>Dharmendra Jangir</a:t>
                      </a:r>
                    </a:p>
                  </a:txBody>
                  <a:tcPr>
                    <a:solidFill>
                      <a:schemeClr val="bg1"/>
                    </a:solidFill>
                  </a:tcPr>
                </a:tc>
                <a:tc>
                  <a:txBody>
                    <a:bodyPr/>
                    <a:lstStyle/>
                    <a:p>
                      <a:pPr lvl="0" algn="ctr">
                        <a:buNone/>
                      </a:pPr>
                      <a:r>
                        <a:rPr lang="en-GB">
                          <a:solidFill>
                            <a:schemeClr val="tx1"/>
                          </a:solidFill>
                          <a:latin typeface="Cambria"/>
                        </a:rPr>
                        <a:t>Presentation</a:t>
                      </a:r>
                    </a:p>
                  </a:txBody>
                  <a:tcPr>
                    <a:solidFill>
                      <a:schemeClr val="bg1"/>
                    </a:solidFill>
                  </a:tcPr>
                </a:tc>
                <a:extLst>
                  <a:ext uri="{0D108BD9-81ED-4DB2-BD59-A6C34878D82A}">
                    <a16:rowId xmlns:a16="http://schemas.microsoft.com/office/drawing/2014/main" val="3141524860"/>
                  </a:ext>
                </a:extLst>
              </a:tr>
            </a:tbl>
          </a:graphicData>
        </a:graphic>
      </p:graphicFrame>
    </p:spTree>
    <p:extLst>
      <p:ext uri="{BB962C8B-B14F-4D97-AF65-F5344CB8AC3E}">
        <p14:creationId xmlns:p14="http://schemas.microsoft.com/office/powerpoint/2010/main" val="107803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45310B-5594-63D7-7A12-016AD49D53AE}"/>
              </a:ext>
            </a:extLst>
          </p:cNvPr>
          <p:cNvSpPr txBox="1"/>
          <p:nvPr/>
        </p:nvSpPr>
        <p:spPr>
          <a:xfrm>
            <a:off x="4713345" y="776614"/>
            <a:ext cx="2765309" cy="707886"/>
          </a:xfrm>
          <a:prstGeom prst="rect">
            <a:avLst/>
          </a:prstGeom>
          <a:noFill/>
        </p:spPr>
        <p:txBody>
          <a:bodyPr wrap="none" rtlCol="0">
            <a:spAutoFit/>
          </a:bodyPr>
          <a:lstStyle/>
          <a:p>
            <a:r>
              <a:rPr lang="en-US" sz="4000" b="1">
                <a:latin typeface="Cambria" panose="02040503050406030204" pitchFamily="18" charset="0"/>
                <a:ea typeface="Cambria" panose="02040503050406030204" pitchFamily="18" charset="0"/>
              </a:rPr>
              <a:t>OBJECTIVE</a:t>
            </a:r>
            <a:endParaRPr lang="en-IN" sz="4000" b="1">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21021B54-2085-48EB-2609-F348B3F9899B}"/>
              </a:ext>
            </a:extLst>
          </p:cNvPr>
          <p:cNvSpPr txBox="1"/>
          <p:nvPr/>
        </p:nvSpPr>
        <p:spPr>
          <a:xfrm>
            <a:off x="2286579" y="1916364"/>
            <a:ext cx="7618841" cy="2862322"/>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The objective of this experiment is to reverse engineer a free-form component by measuring its precise coordinates using a Coordinate Measuring Machine (CMM) and converting these measurements into a detailed 3D model. The process involves capturing accurate coordinate data from various points on the component's surface, then using specialized software (like CATIA and SolidWorks) to transform these coordinates into a digital representation of the component's geometry. This approach will enable the reconstruction of the component's original design.</a:t>
            </a:r>
            <a:endParaRPr lang="en-IN" sz="200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69006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019960-D7CA-89CB-2D4A-CB90E0E1B31F}"/>
              </a:ext>
            </a:extLst>
          </p:cNvPr>
          <p:cNvSpPr>
            <a:spLocks noGrp="1"/>
          </p:cNvSpPr>
          <p:nvPr>
            <p:ph type="title"/>
          </p:nvPr>
        </p:nvSpPr>
        <p:spPr>
          <a:xfrm>
            <a:off x="3300101" y="850741"/>
            <a:ext cx="5592882" cy="603657"/>
          </a:xfrm>
        </p:spPr>
        <p:txBody>
          <a:bodyPr>
            <a:noAutofit/>
          </a:bodyPr>
          <a:lstStyle/>
          <a:p>
            <a:r>
              <a:rPr lang="en-US" sz="4000" b="1">
                <a:latin typeface="Cambria"/>
                <a:ea typeface="Cambria"/>
              </a:rPr>
              <a:t>APPARATUS REQUIRED</a:t>
            </a:r>
            <a:endParaRPr lang="en-IN" sz="4000" b="1">
              <a:latin typeface="Cambria"/>
              <a:ea typeface="Cambria"/>
            </a:endParaRPr>
          </a:p>
        </p:txBody>
      </p:sp>
      <p:sp>
        <p:nvSpPr>
          <p:cNvPr id="3" name="Text Placeholder 3">
            <a:extLst>
              <a:ext uri="{FF2B5EF4-FFF2-40B4-BE49-F238E27FC236}">
                <a16:creationId xmlns:a16="http://schemas.microsoft.com/office/drawing/2014/main" id="{ED228AE6-34D3-2891-6815-3F892ABDC557}"/>
              </a:ext>
            </a:extLst>
          </p:cNvPr>
          <p:cNvSpPr txBox="1">
            <a:spLocks/>
          </p:cNvSpPr>
          <p:nvPr/>
        </p:nvSpPr>
        <p:spPr>
          <a:xfrm>
            <a:off x="1290908" y="1645522"/>
            <a:ext cx="4136497" cy="38367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285750" indent="-285750"/>
            <a:r>
              <a:rPr lang="en-US" sz="1800" dirty="0">
                <a:latin typeface="Cambria" panose="02040503050406030204" pitchFamily="18" charset="0"/>
                <a:ea typeface="Cambria" panose="02040503050406030204" pitchFamily="18" charset="0"/>
              </a:rPr>
              <a:t>CMM </a:t>
            </a:r>
          </a:p>
          <a:p>
            <a:pPr marL="285750" indent="-285750"/>
            <a:r>
              <a:rPr lang="en-US" sz="1800" dirty="0">
                <a:latin typeface="Cambria" panose="02040503050406030204" pitchFamily="18" charset="0"/>
                <a:ea typeface="Cambria" panose="02040503050406030204" pitchFamily="18" charset="0"/>
              </a:rPr>
              <a:t>Mouse</a:t>
            </a:r>
          </a:p>
          <a:p>
            <a:pPr marL="285750" indent="-285750"/>
            <a:r>
              <a:rPr lang="en-US" sz="1800" dirty="0">
                <a:latin typeface="Cambria" panose="02040503050406030204" pitchFamily="18" charset="0"/>
                <a:ea typeface="Cambria" panose="02040503050406030204" pitchFamily="18" charset="0"/>
              </a:rPr>
              <a:t>Reference Stand</a:t>
            </a:r>
          </a:p>
          <a:p>
            <a:pPr marL="285750" indent="-285750"/>
            <a:r>
              <a:rPr lang="en-US" sz="1800" dirty="0">
                <a:latin typeface="Cambria" panose="02040503050406030204" pitchFamily="18" charset="0"/>
                <a:ea typeface="Cambria" panose="02040503050406030204" pitchFamily="18" charset="0"/>
              </a:rPr>
              <a:t>CAD Software (Fusion 360)</a:t>
            </a:r>
          </a:p>
          <a:p>
            <a:pPr marL="285750" indent="-285750"/>
            <a:endParaRPr lang="en-US" sz="1800" dirty="0">
              <a:latin typeface="Cambria" panose="02040503050406030204" pitchFamily="18" charset="0"/>
              <a:ea typeface="Cambria" panose="02040503050406030204" pitchFamily="18" charset="0"/>
            </a:endParaRPr>
          </a:p>
          <a:p>
            <a:pPr marL="285750" indent="-285750"/>
            <a:endParaRPr lang="en-US" sz="1800"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6" name="Picture 5" descr="A machine on a table&#10;&#10;Description automatically generated">
            <a:extLst>
              <a:ext uri="{FF2B5EF4-FFF2-40B4-BE49-F238E27FC236}">
                <a16:creationId xmlns:a16="http://schemas.microsoft.com/office/drawing/2014/main" id="{5CCA30F8-D664-4EE6-593C-424CA5CBD783}"/>
              </a:ext>
            </a:extLst>
          </p:cNvPr>
          <p:cNvPicPr>
            <a:picLocks noChangeAspect="1"/>
          </p:cNvPicPr>
          <p:nvPr/>
        </p:nvPicPr>
        <p:blipFill>
          <a:blip r:embed="rId2"/>
          <a:stretch>
            <a:fillRect/>
          </a:stretch>
        </p:blipFill>
        <p:spPr>
          <a:xfrm>
            <a:off x="6096000" y="1693297"/>
            <a:ext cx="5126773" cy="3741174"/>
          </a:xfrm>
          <a:prstGeom prst="rect">
            <a:avLst/>
          </a:prstGeom>
        </p:spPr>
      </p:pic>
    </p:spTree>
    <p:extLst>
      <p:ext uri="{BB962C8B-B14F-4D97-AF65-F5344CB8AC3E}">
        <p14:creationId xmlns:p14="http://schemas.microsoft.com/office/powerpoint/2010/main" val="3813081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and on mouse">
            <a:extLst>
              <a:ext uri="{FF2B5EF4-FFF2-40B4-BE49-F238E27FC236}">
                <a16:creationId xmlns:a16="http://schemas.microsoft.com/office/drawing/2014/main" id="{A1259594-C778-400F-6C79-8BE334515A16}"/>
              </a:ext>
            </a:extLst>
          </p:cNvPr>
          <p:cNvPicPr>
            <a:picLocks noChangeAspect="1"/>
          </p:cNvPicPr>
          <p:nvPr/>
        </p:nvPicPr>
        <p:blipFill>
          <a:blip r:embed="rId2"/>
          <a:srcRect b="915"/>
          <a:stretch/>
        </p:blipFill>
        <p:spPr>
          <a:xfrm>
            <a:off x="1292239" y="2166751"/>
            <a:ext cx="4645152" cy="3072266"/>
          </a:xfrm>
          <a:prstGeom prst="rect">
            <a:avLst/>
          </a:prstGeom>
          <a:noFill/>
        </p:spPr>
      </p:pic>
      <p:sp>
        <p:nvSpPr>
          <p:cNvPr id="3" name="Content Placeholder 2">
            <a:extLst>
              <a:ext uri="{FF2B5EF4-FFF2-40B4-BE49-F238E27FC236}">
                <a16:creationId xmlns:a16="http://schemas.microsoft.com/office/drawing/2014/main" id="{C3C0199F-A274-44C6-BF37-784A855E6EEA}"/>
              </a:ext>
            </a:extLst>
          </p:cNvPr>
          <p:cNvSpPr>
            <a:spLocks noGrp="1"/>
          </p:cNvSpPr>
          <p:nvPr>
            <p:ph sz="half" idx="2"/>
          </p:nvPr>
        </p:nvSpPr>
        <p:spPr>
          <a:xfrm>
            <a:off x="6258679" y="2168318"/>
            <a:ext cx="4645152" cy="3441520"/>
          </a:xfrm>
        </p:spPr>
        <p:txBody>
          <a:bodyPr>
            <a:normAutofit/>
          </a:bodyPr>
          <a:lstStyle/>
          <a:p>
            <a:pPr marL="285750" lvl="0" indent="-285750">
              <a:buFont typeface="Arial" panose="020B0604020202020204" pitchFamily="34" charset="0"/>
              <a:buChar char="•"/>
            </a:pPr>
            <a:r>
              <a:rPr lang="en-US">
                <a:latin typeface="Cambria" panose="02040503050406030204" pitchFamily="18" charset="0"/>
                <a:ea typeface="Cambria" panose="02040503050406030204" pitchFamily="18" charset="0"/>
              </a:rPr>
              <a:t>For our project we decided to make a mouse using reverse engineering with CMM.</a:t>
            </a:r>
          </a:p>
          <a:p>
            <a:pPr marL="285750" lvl="0" indent="-285750">
              <a:buFont typeface="Arial" panose="020B0604020202020204" pitchFamily="34" charset="0"/>
              <a:buChar char="•"/>
            </a:pPr>
            <a:r>
              <a:rPr lang="en-US">
                <a:latin typeface="Cambria" panose="02040503050406030204" pitchFamily="18" charset="0"/>
                <a:ea typeface="Cambria" panose="02040503050406030204" pitchFamily="18" charset="0"/>
              </a:rPr>
              <a:t>So, we used Logitech G102 mouse for this purpose.</a:t>
            </a:r>
          </a:p>
          <a:p>
            <a:endParaRPr lang="en-US">
              <a:latin typeface="Cambria" panose="02040503050406030204" pitchFamily="18" charset="0"/>
              <a:ea typeface="Cambria" panose="02040503050406030204" pitchFamily="18" charset="0"/>
            </a:endParaRPr>
          </a:p>
          <a:p>
            <a:endParaRPr lang="en-US">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B569CD3E-5E33-4EB5-A2CE-C636605E633F}"/>
              </a:ext>
            </a:extLst>
          </p:cNvPr>
          <p:cNvSpPr>
            <a:spLocks noGrp="1"/>
          </p:cNvSpPr>
          <p:nvPr>
            <p:ph type="title"/>
          </p:nvPr>
        </p:nvSpPr>
        <p:spPr>
          <a:xfrm>
            <a:off x="2179712" y="840593"/>
            <a:ext cx="8148289" cy="521361"/>
          </a:xfrm>
        </p:spPr>
        <p:txBody>
          <a:bodyPr anchor="t">
            <a:noAutofit/>
          </a:bodyPr>
          <a:lstStyle/>
          <a:p>
            <a:r>
              <a:rPr lang="en-US" sz="4000" b="1">
                <a:latin typeface="Cambria"/>
                <a:ea typeface="Cambria"/>
              </a:rPr>
              <a:t>Designing of computer mouse</a:t>
            </a:r>
          </a:p>
        </p:txBody>
      </p:sp>
    </p:spTree>
    <p:extLst>
      <p:ext uri="{BB962C8B-B14F-4D97-AF65-F5344CB8AC3E}">
        <p14:creationId xmlns:p14="http://schemas.microsoft.com/office/powerpoint/2010/main" val="2094298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E978-9605-417C-951F-53F4926CFF1A}"/>
              </a:ext>
            </a:extLst>
          </p:cNvPr>
          <p:cNvSpPr>
            <a:spLocks noGrp="1"/>
          </p:cNvSpPr>
          <p:nvPr>
            <p:ph type="title"/>
          </p:nvPr>
        </p:nvSpPr>
        <p:spPr>
          <a:xfrm>
            <a:off x="1243692" y="837556"/>
            <a:ext cx="9714261" cy="562644"/>
          </a:xfrm>
        </p:spPr>
        <p:txBody>
          <a:bodyPr>
            <a:noAutofit/>
          </a:bodyPr>
          <a:lstStyle/>
          <a:p>
            <a:r>
              <a:rPr lang="en-US" b="1">
                <a:latin typeface="Cambria"/>
                <a:ea typeface="Cambria"/>
              </a:rPr>
              <a:t>Techniques Used to measure THE DIMENSIONS</a:t>
            </a:r>
          </a:p>
        </p:txBody>
      </p:sp>
      <p:pic>
        <p:nvPicPr>
          <p:cNvPr id="7" name="Graphic 6" descr="Gears icon">
            <a:extLst>
              <a:ext uri="{FF2B5EF4-FFF2-40B4-BE49-F238E27FC236}">
                <a16:creationId xmlns:a16="http://schemas.microsoft.com/office/drawing/2014/main" id="{DA9595F8-50AF-4C85-9BC5-B52646E113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2646" y="277750"/>
            <a:ext cx="1122450" cy="1122450"/>
          </a:xfrm>
          <a:prstGeom prst="rect">
            <a:avLst/>
          </a:prstGeom>
        </p:spPr>
      </p:pic>
      <p:sp>
        <p:nvSpPr>
          <p:cNvPr id="4" name="Text Placeholder 3">
            <a:extLst>
              <a:ext uri="{FF2B5EF4-FFF2-40B4-BE49-F238E27FC236}">
                <a16:creationId xmlns:a16="http://schemas.microsoft.com/office/drawing/2014/main" id="{4986B87E-83DC-455A-94FE-389658903147}"/>
              </a:ext>
            </a:extLst>
          </p:cNvPr>
          <p:cNvSpPr>
            <a:spLocks noGrp="1"/>
          </p:cNvSpPr>
          <p:nvPr>
            <p:ph type="body" sz="half" idx="2"/>
          </p:nvPr>
        </p:nvSpPr>
        <p:spPr>
          <a:xfrm>
            <a:off x="1290908" y="1645522"/>
            <a:ext cx="4136497" cy="3836725"/>
          </a:xfrm>
        </p:spPr>
        <p:txBody>
          <a:bodyPr/>
          <a:lstStyle/>
          <a:p>
            <a:pPr marL="285750" indent="-285750">
              <a:buFont typeface="Arial" panose="020B0604020202020204" pitchFamily="34" charset="0"/>
              <a:buChar char="•"/>
            </a:pPr>
            <a:r>
              <a:rPr lang="en-US" sz="1800">
                <a:latin typeface="Cambria" panose="02040503050406030204" pitchFamily="18" charset="0"/>
                <a:ea typeface="Cambria" panose="02040503050406030204" pitchFamily="18" charset="0"/>
              </a:rPr>
              <a:t>We first decided where to place origin on mouse. </a:t>
            </a:r>
          </a:p>
          <a:p>
            <a:pPr marL="285750" indent="-285750">
              <a:buFont typeface="Arial" panose="020B0604020202020204" pitchFamily="34" charset="0"/>
              <a:buChar char="•"/>
            </a:pPr>
            <a:r>
              <a:rPr lang="en-US" sz="1800">
                <a:latin typeface="Cambria" panose="02040503050406030204" pitchFamily="18" charset="0"/>
                <a:ea typeface="Cambria" panose="02040503050406030204" pitchFamily="18" charset="0"/>
              </a:rPr>
              <a:t>As CMM measures points, there was a need to get a well-defined point system on the mouse.</a:t>
            </a:r>
          </a:p>
          <a:p>
            <a:pPr marL="285750" indent="-285750">
              <a:buFont typeface="Arial" panose="020B0604020202020204" pitchFamily="34" charset="0"/>
              <a:buChar char="•"/>
            </a:pPr>
            <a:r>
              <a:rPr lang="en-US" sz="1800">
                <a:latin typeface="Cambria" panose="02040503050406030204" pitchFamily="18" charset="0"/>
                <a:ea typeface="Cambria" panose="02040503050406030204" pitchFamily="18" charset="0"/>
              </a:rPr>
              <a:t>We started drawing grids on mouse for this purpose.</a:t>
            </a:r>
          </a:p>
          <a:p>
            <a:pPr marL="285750" indent="-285750">
              <a:buFont typeface="Arial" panose="020B0604020202020204" pitchFamily="34" charset="0"/>
              <a:buChar char="•"/>
            </a:pPr>
            <a:r>
              <a:rPr lang="en-US" sz="1800">
                <a:latin typeface="Cambria" panose="02040503050406030204" pitchFamily="18" charset="0"/>
                <a:ea typeface="Cambria" panose="02040503050406030204" pitchFamily="18" charset="0"/>
              </a:rPr>
              <a:t>Then using CMM we measured the coordinates of corner points of grid.</a:t>
            </a:r>
          </a:p>
          <a:p>
            <a:endParaRPr lang="en-US">
              <a:latin typeface="Cambria" panose="02040503050406030204" pitchFamily="18" charset="0"/>
              <a:ea typeface="Cambria" panose="02040503050406030204" pitchFamily="18" charset="0"/>
            </a:endParaRPr>
          </a:p>
        </p:txBody>
      </p:sp>
      <p:sp>
        <p:nvSpPr>
          <p:cNvPr id="5" name="Content Placeholder 4">
            <a:extLst>
              <a:ext uri="{FF2B5EF4-FFF2-40B4-BE49-F238E27FC236}">
                <a16:creationId xmlns:a16="http://schemas.microsoft.com/office/drawing/2014/main" id="{C024C14A-E496-4FF0-8939-7E31F6B95C48}"/>
              </a:ext>
            </a:extLst>
          </p:cNvPr>
          <p:cNvSpPr txBox="1">
            <a:spLocks/>
          </p:cNvSpPr>
          <p:nvPr/>
        </p:nvSpPr>
        <p:spPr>
          <a:xfrm>
            <a:off x="5540511" y="5093004"/>
            <a:ext cx="5901227" cy="7784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spcBef>
                <a:spcPts val="600"/>
              </a:spcBef>
            </a:pPr>
            <a:r>
              <a:rPr lang="en-US" sz="1400" dirty="0">
                <a:latin typeface="Cambria" panose="02040503050406030204" pitchFamily="18" charset="0"/>
                <a:ea typeface="Cambria" panose="02040503050406030204" pitchFamily="18" charset="0"/>
                <a:cs typeface="Tahoma" panose="020B0604030504040204" pitchFamily="34" charset="0"/>
              </a:rPr>
              <a:t>MOUSE PHOTO WITH GRID LINES</a:t>
            </a:r>
          </a:p>
        </p:txBody>
      </p:sp>
      <p:pic>
        <p:nvPicPr>
          <p:cNvPr id="9" name="Picture 8" descr="A white computer mouse with a grid pattern on it&#10;&#10;Description automatically generated">
            <a:extLst>
              <a:ext uri="{FF2B5EF4-FFF2-40B4-BE49-F238E27FC236}">
                <a16:creationId xmlns:a16="http://schemas.microsoft.com/office/drawing/2014/main" id="{5CD35631-84FF-CFB2-918D-F9271904801B}"/>
              </a:ext>
            </a:extLst>
          </p:cNvPr>
          <p:cNvPicPr>
            <a:picLocks noChangeAspect="1"/>
          </p:cNvPicPr>
          <p:nvPr/>
        </p:nvPicPr>
        <p:blipFill>
          <a:blip r:embed="rId4"/>
          <a:stretch>
            <a:fillRect/>
          </a:stretch>
        </p:blipFill>
        <p:spPr>
          <a:xfrm>
            <a:off x="6764597" y="1811583"/>
            <a:ext cx="3453057" cy="3234834"/>
          </a:xfrm>
          <a:prstGeom prst="rect">
            <a:avLst/>
          </a:prstGeom>
        </p:spPr>
      </p:pic>
    </p:spTree>
    <p:extLst>
      <p:ext uri="{BB962C8B-B14F-4D97-AF65-F5344CB8AC3E}">
        <p14:creationId xmlns:p14="http://schemas.microsoft.com/office/powerpoint/2010/main" val="4164098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81B2D-3473-65ED-7F35-6206C8906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BEFC6-1362-0153-F821-68ABF60E6AA5}"/>
              </a:ext>
            </a:extLst>
          </p:cNvPr>
          <p:cNvSpPr>
            <a:spLocks noGrp="1"/>
          </p:cNvSpPr>
          <p:nvPr>
            <p:ph type="title"/>
          </p:nvPr>
        </p:nvSpPr>
        <p:spPr>
          <a:xfrm>
            <a:off x="4326075" y="841183"/>
            <a:ext cx="4247769" cy="601226"/>
          </a:xfrm>
        </p:spPr>
        <p:txBody>
          <a:bodyPr>
            <a:noAutofit/>
          </a:bodyPr>
          <a:lstStyle/>
          <a:p>
            <a:r>
              <a:rPr lang="en-US" sz="4000" b="1">
                <a:latin typeface="Cambria"/>
                <a:ea typeface="Cambria"/>
              </a:rPr>
              <a:t>Operating CMM </a:t>
            </a:r>
          </a:p>
        </p:txBody>
      </p:sp>
      <p:pic>
        <p:nvPicPr>
          <p:cNvPr id="7" name="Graphic 6" descr="Gears icon">
            <a:extLst>
              <a:ext uri="{FF2B5EF4-FFF2-40B4-BE49-F238E27FC236}">
                <a16:creationId xmlns:a16="http://schemas.microsoft.com/office/drawing/2014/main" id="{46885E94-D2C3-ADD8-FF12-AC180FB853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2646" y="277750"/>
            <a:ext cx="1122450" cy="1122450"/>
          </a:xfrm>
          <a:prstGeom prst="rect">
            <a:avLst/>
          </a:prstGeom>
        </p:spPr>
      </p:pic>
      <p:sp>
        <p:nvSpPr>
          <p:cNvPr id="4" name="Text Placeholder 3">
            <a:extLst>
              <a:ext uri="{FF2B5EF4-FFF2-40B4-BE49-F238E27FC236}">
                <a16:creationId xmlns:a16="http://schemas.microsoft.com/office/drawing/2014/main" id="{FDC448C9-6FE7-B11F-D67B-1D9047B6D755}"/>
              </a:ext>
            </a:extLst>
          </p:cNvPr>
          <p:cNvSpPr>
            <a:spLocks noGrp="1"/>
          </p:cNvSpPr>
          <p:nvPr>
            <p:ph type="body" sz="half" idx="2"/>
          </p:nvPr>
        </p:nvSpPr>
        <p:spPr>
          <a:xfrm>
            <a:off x="1290908" y="1645522"/>
            <a:ext cx="4136497" cy="3836725"/>
          </a:xfrm>
        </p:spPr>
        <p:txBody>
          <a:bodyPr/>
          <a:lstStyle/>
          <a:p>
            <a:pPr marL="285750" indent="-285750">
              <a:buFont typeface="Arial" panose="020B0604020202020204" pitchFamily="34" charset="0"/>
              <a:buChar char="•"/>
            </a:pPr>
            <a:r>
              <a:rPr lang="en-US" sz="1800">
                <a:latin typeface="Cambria" panose="02040503050406030204" pitchFamily="18" charset="0"/>
                <a:ea typeface="Cambria" panose="02040503050406030204" pitchFamily="18" charset="0"/>
              </a:rPr>
              <a:t>First, we started CMM and open Tangram software.</a:t>
            </a:r>
          </a:p>
          <a:p>
            <a:pPr marL="285750" indent="-285750">
              <a:buFont typeface="Arial" panose="020B0604020202020204" pitchFamily="34" charset="0"/>
              <a:buChar char="•"/>
            </a:pPr>
            <a:r>
              <a:rPr lang="en-US" sz="1800">
                <a:latin typeface="Cambria" panose="02040503050406030204" pitchFamily="18" charset="0"/>
                <a:ea typeface="Cambria" panose="02040503050406030204" pitchFamily="18" charset="0"/>
              </a:rPr>
              <a:t>We set the mouse on measuring bed in a configuration which would minimize the effort of measuring the points using probe controller.(As shown in figure.)</a:t>
            </a:r>
          </a:p>
          <a:p>
            <a:pPr marL="285750" indent="-285750">
              <a:buFont typeface="Arial" panose="020B0604020202020204" pitchFamily="34" charset="0"/>
              <a:buChar char="•"/>
            </a:pPr>
            <a:r>
              <a:rPr lang="en-US" sz="1800">
                <a:latin typeface="Cambria" panose="02040503050406030204" pitchFamily="18" charset="0"/>
                <a:ea typeface="Cambria" panose="02040503050406030204" pitchFamily="18" charset="0"/>
              </a:rPr>
              <a:t>After that we took the reading of decided origin and then calibrated it as system origin.</a:t>
            </a:r>
          </a:p>
        </p:txBody>
      </p:sp>
      <p:pic>
        <p:nvPicPr>
          <p:cNvPr id="11" name="Content Placeholder 10">
            <a:extLst>
              <a:ext uri="{FF2B5EF4-FFF2-40B4-BE49-F238E27FC236}">
                <a16:creationId xmlns:a16="http://schemas.microsoft.com/office/drawing/2014/main" id="{BB43E147-CF94-D51F-E979-C8B939CE54E7}"/>
              </a:ext>
            </a:extLst>
          </p:cNvPr>
          <p:cNvPicPr>
            <a:picLocks noGrp="1" noChangeAspect="1"/>
          </p:cNvPicPr>
          <p:nvPr>
            <p:ph idx="1"/>
          </p:nvPr>
        </p:nvPicPr>
        <p:blipFill>
          <a:blip r:embed="rId4"/>
          <a:srcRect r="10441" b="6894"/>
          <a:stretch/>
        </p:blipFill>
        <p:spPr>
          <a:xfrm>
            <a:off x="6449961" y="1712324"/>
            <a:ext cx="4233859" cy="3769923"/>
          </a:xfrm>
        </p:spPr>
      </p:pic>
    </p:spTree>
    <p:extLst>
      <p:ext uri="{BB962C8B-B14F-4D97-AF65-F5344CB8AC3E}">
        <p14:creationId xmlns:p14="http://schemas.microsoft.com/office/powerpoint/2010/main" val="3328713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4A1E2-8E77-23CC-E8AD-A767A212D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C8D4C6-754B-9381-9731-2DC106E161C6}"/>
              </a:ext>
            </a:extLst>
          </p:cNvPr>
          <p:cNvSpPr>
            <a:spLocks noGrp="1"/>
          </p:cNvSpPr>
          <p:nvPr>
            <p:ph type="title"/>
          </p:nvPr>
        </p:nvSpPr>
        <p:spPr>
          <a:xfrm>
            <a:off x="2586972" y="838975"/>
            <a:ext cx="7018054" cy="562644"/>
          </a:xfrm>
        </p:spPr>
        <p:txBody>
          <a:bodyPr vert="horz" lIns="91440" tIns="45720" rIns="91440" bIns="45720" rtlCol="0" anchor="t">
            <a:noAutofit/>
          </a:bodyPr>
          <a:lstStyle/>
          <a:p>
            <a:r>
              <a:rPr lang="en-US" sz="4000" b="1">
                <a:latin typeface="Cambria"/>
                <a:ea typeface="Cambria"/>
              </a:rPr>
              <a:t>Measuring points on </a:t>
            </a:r>
            <a:r>
              <a:rPr lang="en-US" sz="4000" b="1" err="1">
                <a:latin typeface="Cambria"/>
                <a:ea typeface="Cambria"/>
              </a:rPr>
              <a:t>cmm</a:t>
            </a:r>
            <a:r>
              <a:rPr lang="en-US" sz="4000" b="1">
                <a:latin typeface="Cambria"/>
                <a:ea typeface="Cambria"/>
              </a:rPr>
              <a:t> </a:t>
            </a:r>
          </a:p>
        </p:txBody>
      </p:sp>
      <p:pic>
        <p:nvPicPr>
          <p:cNvPr id="7" name="Graphic 6" descr="Gears icon">
            <a:extLst>
              <a:ext uri="{FF2B5EF4-FFF2-40B4-BE49-F238E27FC236}">
                <a16:creationId xmlns:a16="http://schemas.microsoft.com/office/drawing/2014/main" id="{08F07FC1-BA25-CE92-D2EA-FDA105D5C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2646" y="277750"/>
            <a:ext cx="1122450" cy="1122450"/>
          </a:xfrm>
          <a:prstGeom prst="rect">
            <a:avLst/>
          </a:prstGeom>
        </p:spPr>
      </p:pic>
      <p:sp>
        <p:nvSpPr>
          <p:cNvPr id="4" name="Text Placeholder 3">
            <a:extLst>
              <a:ext uri="{FF2B5EF4-FFF2-40B4-BE49-F238E27FC236}">
                <a16:creationId xmlns:a16="http://schemas.microsoft.com/office/drawing/2014/main" id="{8F22E556-9C9B-D71D-9EEB-C459C02347F7}"/>
              </a:ext>
            </a:extLst>
          </p:cNvPr>
          <p:cNvSpPr>
            <a:spLocks noGrp="1"/>
          </p:cNvSpPr>
          <p:nvPr>
            <p:ph type="body" sz="half" idx="2"/>
          </p:nvPr>
        </p:nvSpPr>
        <p:spPr>
          <a:xfrm>
            <a:off x="1290908" y="1645522"/>
            <a:ext cx="4136497" cy="3836725"/>
          </a:xfrm>
        </p:spPr>
        <p:txBody>
          <a:bodyPr/>
          <a:lstStyle/>
          <a:p>
            <a:pPr marL="285750" indent="-285750">
              <a:buFont typeface="Arial" panose="020B0604020202020204" pitchFamily="34" charset="0"/>
              <a:buChar char="•"/>
            </a:pPr>
            <a:r>
              <a:rPr lang="en-US" sz="1800">
                <a:latin typeface="Cambria" panose="02040503050406030204" pitchFamily="18" charset="0"/>
                <a:ea typeface="Cambria" panose="02040503050406030204" pitchFamily="18" charset="0"/>
              </a:rPr>
              <a:t>First, we begin to measure border of backside of top surface using </a:t>
            </a:r>
            <a:r>
              <a:rPr lang="en-US" sz="1800" b="1" i="1">
                <a:latin typeface="Cambria" panose="02040503050406030204" pitchFamily="18" charset="0"/>
                <a:ea typeface="Cambria" panose="02040503050406030204" pitchFamily="18" charset="0"/>
              </a:rPr>
              <a:t>curve</a:t>
            </a:r>
            <a:r>
              <a:rPr lang="en-US" sz="1800">
                <a:latin typeface="Cambria" panose="02040503050406030204" pitchFamily="18" charset="0"/>
                <a:ea typeface="Cambria" panose="02040503050406030204" pitchFamily="18" charset="0"/>
              </a:rPr>
              <a:t> function in software. </a:t>
            </a:r>
          </a:p>
          <a:p>
            <a:pPr marL="285750" indent="-285750">
              <a:buFont typeface="Arial" panose="020B0604020202020204" pitchFamily="34" charset="0"/>
              <a:buChar char="•"/>
            </a:pPr>
            <a:r>
              <a:rPr lang="en-US" sz="1800">
                <a:latin typeface="Cambria" panose="02040503050406030204" pitchFamily="18" charset="0"/>
                <a:ea typeface="Cambria" panose="02040503050406030204" pitchFamily="18" charset="0"/>
              </a:rPr>
              <a:t>Then we selected surface option from the software and started recording the points inside the border measured above for half portion (As there is symmetry on mouse and due to malfunction of the CMM machine.)</a:t>
            </a:r>
          </a:p>
        </p:txBody>
      </p:sp>
      <p:pic>
        <p:nvPicPr>
          <p:cNvPr id="11" name="Content Placeholder 10">
            <a:extLst>
              <a:ext uri="{FF2B5EF4-FFF2-40B4-BE49-F238E27FC236}">
                <a16:creationId xmlns:a16="http://schemas.microsoft.com/office/drawing/2014/main" id="{86C34BB4-2A04-CBA9-9E6A-2B32BDF9BB8E}"/>
              </a:ext>
            </a:extLst>
          </p:cNvPr>
          <p:cNvPicPr>
            <a:picLocks noGrp="1" noChangeAspect="1"/>
          </p:cNvPicPr>
          <p:nvPr>
            <p:ph idx="1"/>
          </p:nvPr>
        </p:nvPicPr>
        <p:blipFill>
          <a:blip r:embed="rId4"/>
          <a:srcRect l="18414" t="13329" r="18414" b="20373"/>
          <a:stretch/>
        </p:blipFill>
        <p:spPr>
          <a:xfrm>
            <a:off x="5791200" y="1869439"/>
            <a:ext cx="5283718" cy="3119121"/>
          </a:xfrm>
        </p:spPr>
      </p:pic>
    </p:spTree>
    <p:extLst>
      <p:ext uri="{BB962C8B-B14F-4D97-AF65-F5344CB8AC3E}">
        <p14:creationId xmlns:p14="http://schemas.microsoft.com/office/powerpoint/2010/main" val="417859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Tools icon">
            <a:extLst>
              <a:ext uri="{FF2B5EF4-FFF2-40B4-BE49-F238E27FC236}">
                <a16:creationId xmlns:a16="http://schemas.microsoft.com/office/drawing/2014/main" id="{A0524D64-7C99-4DD6-A26E-C33BE01EC4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84045" y="340011"/>
            <a:ext cx="1044000" cy="1044000"/>
          </a:xfrm>
          <a:prstGeom prst="rect">
            <a:avLst/>
          </a:prstGeom>
        </p:spPr>
      </p:pic>
      <p:sp>
        <p:nvSpPr>
          <p:cNvPr id="3" name="Content Placeholder 2">
            <a:extLst>
              <a:ext uri="{FF2B5EF4-FFF2-40B4-BE49-F238E27FC236}">
                <a16:creationId xmlns:a16="http://schemas.microsoft.com/office/drawing/2014/main" id="{C3C0199F-A274-44C6-BF37-784A855E6EEA}"/>
              </a:ext>
            </a:extLst>
          </p:cNvPr>
          <p:cNvSpPr>
            <a:spLocks noGrp="1"/>
          </p:cNvSpPr>
          <p:nvPr>
            <p:ph idx="1"/>
          </p:nvPr>
        </p:nvSpPr>
        <p:spPr>
          <a:xfrm>
            <a:off x="1294363" y="2015732"/>
            <a:ext cx="9603275" cy="3173523"/>
          </a:xfrm>
        </p:spPr>
        <p:txBody>
          <a:bodyPr/>
          <a:lstStyle/>
          <a:p>
            <a:pPr>
              <a:buFont typeface="Arial"/>
              <a:buChar char="•"/>
            </a:pPr>
            <a:r>
              <a:rPr lang="en-US" dirty="0">
                <a:latin typeface="Cambria" panose="02040503050406030204" pitchFamily="18" charset="0"/>
                <a:ea typeface="Cambria" panose="02040503050406030204" pitchFamily="18" charset="0"/>
                <a:cs typeface="+mn-lt"/>
              </a:rPr>
              <a:t>At the time of measuring points, the machine was unable to measure more than 40 points, and after this, the machine crashed, and we had to restart the machine and work. So it took a longer time to develop a single surface.  </a:t>
            </a:r>
            <a:endParaRPr lang="en-US" dirty="0">
              <a:latin typeface="Cambria" panose="02040503050406030204" pitchFamily="18" charset="0"/>
              <a:ea typeface="Cambria" panose="02040503050406030204" pitchFamily="18" charset="0"/>
            </a:endParaRPr>
          </a:p>
          <a:p>
            <a:pPr>
              <a:buFont typeface="Arial"/>
              <a:buChar char="•"/>
            </a:pPr>
            <a:r>
              <a:rPr lang="en-US" dirty="0">
                <a:latin typeface="Cambria" panose="02040503050406030204" pitchFamily="18" charset="0"/>
                <a:ea typeface="Cambria" panose="02040503050406030204" pitchFamily="18" charset="0"/>
                <a:cs typeface="+mn-lt"/>
              </a:rPr>
              <a:t>In the next lab, the lab technician told me that the machine was broken and couldn’t be used now.  </a:t>
            </a:r>
            <a:endParaRPr lang="en-US" dirty="0">
              <a:latin typeface="Cambria" panose="02040503050406030204" pitchFamily="18" charset="0"/>
              <a:ea typeface="Cambria" panose="02040503050406030204" pitchFamily="18" charset="0"/>
            </a:endParaRPr>
          </a:p>
          <a:p>
            <a:pPr indent="0">
              <a:buNone/>
            </a:pPr>
            <a:endParaRPr lang="en-US" dirty="0">
              <a:latin typeface="Cambria" panose="02040503050406030204" pitchFamily="18" charset="0"/>
              <a:ea typeface="Cambria" panose="02040503050406030204" pitchFamily="18" charset="0"/>
            </a:endParaRPr>
          </a:p>
          <a:p>
            <a:pPr marL="914400" lvl="2" indent="0">
              <a:buNone/>
            </a:pPr>
            <a:endParaRPr lang="en-US" dirty="0">
              <a:latin typeface="Cambria" panose="02040503050406030204" pitchFamily="18" charset="0"/>
              <a:ea typeface="Cambria" panose="02040503050406030204" pitchFamily="18" charset="0"/>
              <a:cs typeface="+mn-lt"/>
            </a:endParaRPr>
          </a:p>
        </p:txBody>
      </p:sp>
      <p:sp>
        <p:nvSpPr>
          <p:cNvPr id="5" name="Title 4">
            <a:extLst>
              <a:ext uri="{FF2B5EF4-FFF2-40B4-BE49-F238E27FC236}">
                <a16:creationId xmlns:a16="http://schemas.microsoft.com/office/drawing/2014/main" id="{5401560A-CAB2-58D7-EAAE-DC9EA84AE3B8}"/>
              </a:ext>
            </a:extLst>
          </p:cNvPr>
          <p:cNvSpPr>
            <a:spLocks noGrp="1"/>
          </p:cNvSpPr>
          <p:nvPr>
            <p:ph type="title"/>
          </p:nvPr>
        </p:nvSpPr>
        <p:spPr>
          <a:xfrm>
            <a:off x="1887717" y="777087"/>
            <a:ext cx="8416565" cy="1049235"/>
          </a:xfrm>
        </p:spPr>
        <p:txBody>
          <a:bodyPr/>
          <a:lstStyle/>
          <a:p>
            <a:r>
              <a:rPr lang="en-IN" b="1" dirty="0">
                <a:latin typeface="Cambria" panose="02040503050406030204" pitchFamily="18" charset="0"/>
                <a:ea typeface="Cambria" panose="02040503050406030204" pitchFamily="18" charset="0"/>
              </a:rPr>
              <a:t>REASON FOR NOT COMPLETING THE MOUSE</a:t>
            </a:r>
          </a:p>
        </p:txBody>
      </p:sp>
    </p:spTree>
    <p:extLst>
      <p:ext uri="{BB962C8B-B14F-4D97-AF65-F5344CB8AC3E}">
        <p14:creationId xmlns:p14="http://schemas.microsoft.com/office/powerpoint/2010/main" val="2712936521"/>
      </p:ext>
    </p:extLst>
  </p:cSld>
  <p:clrMapOvr>
    <a:masterClrMapping/>
  </p:clrMapOvr>
</p:sld>
</file>

<file path=ppt/theme/theme1.xml><?xml version="1.0" encoding="utf-8"?>
<a:theme xmlns:a="http://schemas.openxmlformats.org/drawingml/2006/main" name="Gallery">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tf66921596_win32_fixed.potx" id="{F81442EF-054B-43F2-9D42-4AC72B9AFB37}" vid="{A487745B-CFD4-4F4A-9F31-FD463ACA8A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 invention</Template>
  <TotalTime>0</TotalTime>
  <Words>688</Words>
  <Application>Microsoft Office PowerPoint</Application>
  <PresentationFormat>Widescreen</PresentationFormat>
  <Paragraphs>82</Paragraphs>
  <Slides>16</Slides>
  <Notes>0</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Gallery</vt:lpstr>
      <vt:lpstr>PowerPoint Presentation</vt:lpstr>
      <vt:lpstr>PowerPoint Presentation</vt:lpstr>
      <vt:lpstr>PowerPoint Presentation</vt:lpstr>
      <vt:lpstr>APPARATUS REQUIRED</vt:lpstr>
      <vt:lpstr>Designing of computer mouse</vt:lpstr>
      <vt:lpstr>Techniques Used to measure THE DIMENSIONS</vt:lpstr>
      <vt:lpstr>Operating CMM </vt:lpstr>
      <vt:lpstr>Measuring points on cmm </vt:lpstr>
      <vt:lpstr>REASON FOR NOT COMPLETING THE MOUSE</vt:lpstr>
      <vt:lpstr>REASON FOR NOT COMPLETING FULL MOUSE</vt:lpstr>
      <vt:lpstr>WORKING ON FUSION 360</vt:lpstr>
      <vt:lpstr>WORKING ON FUSION 360</vt:lpstr>
      <vt:lpstr>WORKING ON FUSION 360</vt:lpstr>
      <vt:lpstr>WORKING ON FUSION 360</vt:lpstr>
      <vt:lpstr>Expectation and Actual result</vt:lpstr>
      <vt:lpstr>Expectation and Actual 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Gaurang Bhagat</dc:creator>
  <cp:lastModifiedBy>DHARMENDRA JANGIR</cp:lastModifiedBy>
  <cp:revision>2</cp:revision>
  <dcterms:created xsi:type="dcterms:W3CDTF">2024-11-07T16:10:36Z</dcterms:created>
  <dcterms:modified xsi:type="dcterms:W3CDTF">2025-05-18T04:59:28Z</dcterms:modified>
</cp:coreProperties>
</file>